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9" r:id="rId27"/>
    <p:sldId id="283" r:id="rId28"/>
    <p:sldId id="284" r:id="rId29"/>
    <p:sldId id="285" r:id="rId30"/>
    <p:sldId id="286" r:id="rId31"/>
    <p:sldId id="287" r:id="rId32"/>
    <p:sldId id="288" r:id="rId3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4B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21A830-F4F6-442A-A941-90D1EC05E760}" type="datetimeFigureOut">
              <a:rPr lang="tr-TR" smtClean="0"/>
              <a:t>03.08.2016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9C6344-B870-4E24-8B5C-75D46CB570EF}" type="slidenum">
              <a:rPr lang="tr-TR" smtClean="0"/>
              <a:t>‹#›</a:t>
            </a:fld>
            <a:endParaRPr lang="tr-TR"/>
          </a:p>
        </p:txBody>
      </p:sp>
    </p:spTree>
    <p:extLst>
      <p:ext uri="{BB962C8B-B14F-4D97-AF65-F5344CB8AC3E}">
        <p14:creationId xmlns:p14="http://schemas.microsoft.com/office/powerpoint/2010/main" val="1169889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1</a:t>
            </a:fld>
            <a:endParaRPr lang="tr-TR"/>
          </a:p>
        </p:txBody>
      </p:sp>
    </p:spTree>
    <p:extLst>
      <p:ext uri="{BB962C8B-B14F-4D97-AF65-F5344CB8AC3E}">
        <p14:creationId xmlns:p14="http://schemas.microsoft.com/office/powerpoint/2010/main" val="861269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10</a:t>
            </a:fld>
            <a:endParaRPr lang="tr-TR"/>
          </a:p>
        </p:txBody>
      </p:sp>
    </p:spTree>
    <p:extLst>
      <p:ext uri="{BB962C8B-B14F-4D97-AF65-F5344CB8AC3E}">
        <p14:creationId xmlns:p14="http://schemas.microsoft.com/office/powerpoint/2010/main" val="2964725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11</a:t>
            </a:fld>
            <a:endParaRPr lang="tr-TR"/>
          </a:p>
        </p:txBody>
      </p:sp>
    </p:spTree>
    <p:extLst>
      <p:ext uri="{BB962C8B-B14F-4D97-AF65-F5344CB8AC3E}">
        <p14:creationId xmlns:p14="http://schemas.microsoft.com/office/powerpoint/2010/main" val="2131280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12</a:t>
            </a:fld>
            <a:endParaRPr lang="tr-TR"/>
          </a:p>
        </p:txBody>
      </p:sp>
    </p:spTree>
    <p:extLst>
      <p:ext uri="{BB962C8B-B14F-4D97-AF65-F5344CB8AC3E}">
        <p14:creationId xmlns:p14="http://schemas.microsoft.com/office/powerpoint/2010/main" val="15714593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13</a:t>
            </a:fld>
            <a:endParaRPr lang="tr-TR"/>
          </a:p>
        </p:txBody>
      </p:sp>
    </p:spTree>
    <p:extLst>
      <p:ext uri="{BB962C8B-B14F-4D97-AF65-F5344CB8AC3E}">
        <p14:creationId xmlns:p14="http://schemas.microsoft.com/office/powerpoint/2010/main" val="400374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14</a:t>
            </a:fld>
            <a:endParaRPr lang="tr-TR"/>
          </a:p>
        </p:txBody>
      </p:sp>
    </p:spTree>
    <p:extLst>
      <p:ext uri="{BB962C8B-B14F-4D97-AF65-F5344CB8AC3E}">
        <p14:creationId xmlns:p14="http://schemas.microsoft.com/office/powerpoint/2010/main" val="1902689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15</a:t>
            </a:fld>
            <a:endParaRPr lang="tr-TR"/>
          </a:p>
        </p:txBody>
      </p:sp>
    </p:spTree>
    <p:extLst>
      <p:ext uri="{BB962C8B-B14F-4D97-AF65-F5344CB8AC3E}">
        <p14:creationId xmlns:p14="http://schemas.microsoft.com/office/powerpoint/2010/main" val="42550042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16</a:t>
            </a:fld>
            <a:endParaRPr lang="tr-TR"/>
          </a:p>
        </p:txBody>
      </p:sp>
    </p:spTree>
    <p:extLst>
      <p:ext uri="{BB962C8B-B14F-4D97-AF65-F5344CB8AC3E}">
        <p14:creationId xmlns:p14="http://schemas.microsoft.com/office/powerpoint/2010/main" val="42889209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17</a:t>
            </a:fld>
            <a:endParaRPr lang="tr-TR"/>
          </a:p>
        </p:txBody>
      </p:sp>
    </p:spTree>
    <p:extLst>
      <p:ext uri="{BB962C8B-B14F-4D97-AF65-F5344CB8AC3E}">
        <p14:creationId xmlns:p14="http://schemas.microsoft.com/office/powerpoint/2010/main" val="23937019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18</a:t>
            </a:fld>
            <a:endParaRPr lang="tr-TR"/>
          </a:p>
        </p:txBody>
      </p:sp>
    </p:spTree>
    <p:extLst>
      <p:ext uri="{BB962C8B-B14F-4D97-AF65-F5344CB8AC3E}">
        <p14:creationId xmlns:p14="http://schemas.microsoft.com/office/powerpoint/2010/main" val="1395014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19</a:t>
            </a:fld>
            <a:endParaRPr lang="tr-TR"/>
          </a:p>
        </p:txBody>
      </p:sp>
    </p:spTree>
    <p:extLst>
      <p:ext uri="{BB962C8B-B14F-4D97-AF65-F5344CB8AC3E}">
        <p14:creationId xmlns:p14="http://schemas.microsoft.com/office/powerpoint/2010/main" val="2571247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2</a:t>
            </a:fld>
            <a:endParaRPr lang="tr-TR"/>
          </a:p>
        </p:txBody>
      </p:sp>
    </p:spTree>
    <p:extLst>
      <p:ext uri="{BB962C8B-B14F-4D97-AF65-F5344CB8AC3E}">
        <p14:creationId xmlns:p14="http://schemas.microsoft.com/office/powerpoint/2010/main" val="11510213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20</a:t>
            </a:fld>
            <a:endParaRPr lang="tr-TR"/>
          </a:p>
        </p:txBody>
      </p:sp>
    </p:spTree>
    <p:extLst>
      <p:ext uri="{BB962C8B-B14F-4D97-AF65-F5344CB8AC3E}">
        <p14:creationId xmlns:p14="http://schemas.microsoft.com/office/powerpoint/2010/main" val="33111634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21</a:t>
            </a:fld>
            <a:endParaRPr lang="tr-TR"/>
          </a:p>
        </p:txBody>
      </p:sp>
    </p:spTree>
    <p:extLst>
      <p:ext uri="{BB962C8B-B14F-4D97-AF65-F5344CB8AC3E}">
        <p14:creationId xmlns:p14="http://schemas.microsoft.com/office/powerpoint/2010/main" val="11007815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22</a:t>
            </a:fld>
            <a:endParaRPr lang="tr-TR"/>
          </a:p>
        </p:txBody>
      </p:sp>
    </p:spTree>
    <p:extLst>
      <p:ext uri="{BB962C8B-B14F-4D97-AF65-F5344CB8AC3E}">
        <p14:creationId xmlns:p14="http://schemas.microsoft.com/office/powerpoint/2010/main" val="14460901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23</a:t>
            </a:fld>
            <a:endParaRPr lang="tr-TR"/>
          </a:p>
        </p:txBody>
      </p:sp>
    </p:spTree>
    <p:extLst>
      <p:ext uri="{BB962C8B-B14F-4D97-AF65-F5344CB8AC3E}">
        <p14:creationId xmlns:p14="http://schemas.microsoft.com/office/powerpoint/2010/main" val="1287636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24</a:t>
            </a:fld>
            <a:endParaRPr lang="tr-TR"/>
          </a:p>
        </p:txBody>
      </p:sp>
    </p:spTree>
    <p:extLst>
      <p:ext uri="{BB962C8B-B14F-4D97-AF65-F5344CB8AC3E}">
        <p14:creationId xmlns:p14="http://schemas.microsoft.com/office/powerpoint/2010/main" val="35332392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25</a:t>
            </a:fld>
            <a:endParaRPr lang="tr-TR"/>
          </a:p>
        </p:txBody>
      </p:sp>
    </p:spTree>
    <p:extLst>
      <p:ext uri="{BB962C8B-B14F-4D97-AF65-F5344CB8AC3E}">
        <p14:creationId xmlns:p14="http://schemas.microsoft.com/office/powerpoint/2010/main" val="39330801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26</a:t>
            </a:fld>
            <a:endParaRPr lang="tr-TR"/>
          </a:p>
        </p:txBody>
      </p:sp>
    </p:spTree>
    <p:extLst>
      <p:ext uri="{BB962C8B-B14F-4D97-AF65-F5344CB8AC3E}">
        <p14:creationId xmlns:p14="http://schemas.microsoft.com/office/powerpoint/2010/main" val="39330801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27</a:t>
            </a:fld>
            <a:endParaRPr lang="tr-TR"/>
          </a:p>
        </p:txBody>
      </p:sp>
    </p:spTree>
    <p:extLst>
      <p:ext uri="{BB962C8B-B14F-4D97-AF65-F5344CB8AC3E}">
        <p14:creationId xmlns:p14="http://schemas.microsoft.com/office/powerpoint/2010/main" val="19005838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28</a:t>
            </a:fld>
            <a:endParaRPr lang="tr-TR"/>
          </a:p>
        </p:txBody>
      </p:sp>
    </p:spTree>
    <p:extLst>
      <p:ext uri="{BB962C8B-B14F-4D97-AF65-F5344CB8AC3E}">
        <p14:creationId xmlns:p14="http://schemas.microsoft.com/office/powerpoint/2010/main" val="13370173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29</a:t>
            </a:fld>
            <a:endParaRPr lang="tr-TR"/>
          </a:p>
        </p:txBody>
      </p:sp>
    </p:spTree>
    <p:extLst>
      <p:ext uri="{BB962C8B-B14F-4D97-AF65-F5344CB8AC3E}">
        <p14:creationId xmlns:p14="http://schemas.microsoft.com/office/powerpoint/2010/main" val="3709683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3</a:t>
            </a:fld>
            <a:endParaRPr lang="tr-TR"/>
          </a:p>
        </p:txBody>
      </p:sp>
    </p:spTree>
    <p:extLst>
      <p:ext uri="{BB962C8B-B14F-4D97-AF65-F5344CB8AC3E}">
        <p14:creationId xmlns:p14="http://schemas.microsoft.com/office/powerpoint/2010/main" val="1660653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30</a:t>
            </a:fld>
            <a:endParaRPr lang="tr-TR"/>
          </a:p>
        </p:txBody>
      </p:sp>
    </p:spTree>
    <p:extLst>
      <p:ext uri="{BB962C8B-B14F-4D97-AF65-F5344CB8AC3E}">
        <p14:creationId xmlns:p14="http://schemas.microsoft.com/office/powerpoint/2010/main" val="38685401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31</a:t>
            </a:fld>
            <a:endParaRPr lang="tr-TR"/>
          </a:p>
        </p:txBody>
      </p:sp>
    </p:spTree>
    <p:extLst>
      <p:ext uri="{BB962C8B-B14F-4D97-AF65-F5344CB8AC3E}">
        <p14:creationId xmlns:p14="http://schemas.microsoft.com/office/powerpoint/2010/main" val="16635254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32</a:t>
            </a:fld>
            <a:endParaRPr lang="tr-TR"/>
          </a:p>
        </p:txBody>
      </p:sp>
    </p:spTree>
    <p:extLst>
      <p:ext uri="{BB962C8B-B14F-4D97-AF65-F5344CB8AC3E}">
        <p14:creationId xmlns:p14="http://schemas.microsoft.com/office/powerpoint/2010/main" val="3777555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4</a:t>
            </a:fld>
            <a:endParaRPr lang="tr-TR"/>
          </a:p>
        </p:txBody>
      </p:sp>
    </p:spTree>
    <p:extLst>
      <p:ext uri="{BB962C8B-B14F-4D97-AF65-F5344CB8AC3E}">
        <p14:creationId xmlns:p14="http://schemas.microsoft.com/office/powerpoint/2010/main" val="3005988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5</a:t>
            </a:fld>
            <a:endParaRPr lang="tr-TR"/>
          </a:p>
        </p:txBody>
      </p:sp>
    </p:spTree>
    <p:extLst>
      <p:ext uri="{BB962C8B-B14F-4D97-AF65-F5344CB8AC3E}">
        <p14:creationId xmlns:p14="http://schemas.microsoft.com/office/powerpoint/2010/main" val="1192890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6</a:t>
            </a:fld>
            <a:endParaRPr lang="tr-TR"/>
          </a:p>
        </p:txBody>
      </p:sp>
    </p:spTree>
    <p:extLst>
      <p:ext uri="{BB962C8B-B14F-4D97-AF65-F5344CB8AC3E}">
        <p14:creationId xmlns:p14="http://schemas.microsoft.com/office/powerpoint/2010/main" val="1485986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7</a:t>
            </a:fld>
            <a:endParaRPr lang="tr-TR"/>
          </a:p>
        </p:txBody>
      </p:sp>
    </p:spTree>
    <p:extLst>
      <p:ext uri="{BB962C8B-B14F-4D97-AF65-F5344CB8AC3E}">
        <p14:creationId xmlns:p14="http://schemas.microsoft.com/office/powerpoint/2010/main" val="2672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8</a:t>
            </a:fld>
            <a:endParaRPr lang="tr-TR"/>
          </a:p>
        </p:txBody>
      </p:sp>
    </p:spTree>
    <p:extLst>
      <p:ext uri="{BB962C8B-B14F-4D97-AF65-F5344CB8AC3E}">
        <p14:creationId xmlns:p14="http://schemas.microsoft.com/office/powerpoint/2010/main" val="73998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A56BE83-7CE7-49B8-A9DE-991E9C64E38A}" type="slidenum">
              <a:rPr lang="tr-TR" smtClean="0"/>
              <a:pPr/>
              <a:t>9</a:t>
            </a:fld>
            <a:endParaRPr lang="tr-TR"/>
          </a:p>
        </p:txBody>
      </p:sp>
    </p:spTree>
    <p:extLst>
      <p:ext uri="{BB962C8B-B14F-4D97-AF65-F5344CB8AC3E}">
        <p14:creationId xmlns:p14="http://schemas.microsoft.com/office/powerpoint/2010/main" val="368041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9ABCDB8-6D1E-469A-A948-70E728DE9D8D}"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FA0F3D65-FD79-4D62-9E0D-D022522FEA72}"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F9FD983-5091-42EC-B6C0-E635A5E7B3C5}"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74878BBA-B1F0-4EA0-A683-428853A504DD}"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78592BE-2CCC-4AC3-A0B2-C0CDF81645D8}"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85661195-C3FA-4795-9AD9-943DDFEC42A4}"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84E53F55-5699-4FD8-A1E4-BA5B978C6661}"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01A0CADA-2718-4993-B369-FBC00FF43BC8}"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8DB61800-77FE-4A91-881E-FEE218782AAC}"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BE4721D2-29B8-4B32-97A8-8C9BD677A855}"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AF8D642-DBD4-481C-A3AC-CE90995141C1}"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C8AF4A91-C302-4B05-89D6-EEEFCABE576D}"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kazanci.com/kho2/ibb/files/tc2004.htm"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7584" y="1124744"/>
            <a:ext cx="7416824" cy="5228778"/>
          </a:xfrm>
        </p:spPr>
        <p:txBody>
          <a:bodyPr/>
          <a:lstStyle/>
          <a:p>
            <a:pPr algn="ctr"/>
            <a:r>
              <a:rPr lang="tr-TR" sz="1600" b="1" dirty="0" smtClean="0">
                <a:latin typeface="Times New Roman" panose="02020603050405020304" pitchFamily="18" charset="0"/>
                <a:cs typeface="Times New Roman" panose="02020603050405020304" pitchFamily="18" charset="0"/>
              </a:rPr>
              <a:t>İHALE VE İHALENİN FESHİ </a:t>
            </a:r>
          </a:p>
          <a:p>
            <a:pPr marL="342900" indent="-342900" algn="ctr">
              <a:buFont typeface="Wingdings" panose="05000000000000000000" pitchFamily="2" charset="2"/>
              <a:buChar char="ü"/>
            </a:pPr>
            <a:endParaRPr lang="tr-TR" sz="16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İhalenin feshini talep edebilecek olanlar (İİK m.134/2);</a:t>
            </a:r>
          </a:p>
          <a:p>
            <a:pPr algn="just"/>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 Satış isteyen alacaklı,</a:t>
            </a:r>
          </a:p>
          <a:p>
            <a:pPr algn="just"/>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 Borçlu,</a:t>
            </a:r>
          </a:p>
          <a:p>
            <a:pPr algn="just"/>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 Tapu sicilindeki ilgililer,</a:t>
            </a:r>
          </a:p>
          <a:p>
            <a:pPr algn="just"/>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 Pey sürmek suretiyle ihaleye iştirak edenler.</a:t>
            </a:r>
          </a:p>
          <a:p>
            <a:pPr algn="just"/>
            <a:endParaRPr lang="tr-TR" dirty="0" smtClean="0">
              <a:latin typeface="Times New Roman" panose="02020603050405020304" pitchFamily="18" charset="0"/>
              <a:cs typeface="Times New Roman" panose="02020603050405020304" pitchFamily="18" charset="0"/>
            </a:endParaRPr>
          </a:p>
          <a:p>
            <a:pPr algn="ctr"/>
            <a:r>
              <a:rPr lang="tr-TR" dirty="0" smtClean="0">
                <a:latin typeface="Times New Roman" panose="02020603050405020304" pitchFamily="18" charset="0"/>
                <a:cs typeface="Times New Roman" panose="02020603050405020304" pitchFamily="18" charset="0"/>
              </a:rPr>
              <a:t>(Dava dilekçesinde Türkiye’de bir adres bildirmek zorundadırlar.(İİK m.134/2)</a:t>
            </a:r>
          </a:p>
          <a:p>
            <a:pPr algn="ct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Menkul malların ihalesinde haciz alacaklısının ihalenin feshi davası açma imkanı sınırlıdır. </a:t>
            </a:r>
            <a:r>
              <a:rPr lang="tr-TR" i="1" dirty="0" smtClean="0">
                <a:latin typeface="Times New Roman" panose="02020603050405020304" pitchFamily="18" charset="0"/>
                <a:cs typeface="Times New Roman" panose="02020603050405020304" pitchFamily="18" charset="0"/>
              </a:rPr>
              <a:t>«Satışı </a:t>
            </a:r>
            <a:r>
              <a:rPr lang="tr-TR" i="1" dirty="0">
                <a:latin typeface="Times New Roman" panose="02020603050405020304" pitchFamily="18" charset="0"/>
                <a:cs typeface="Times New Roman" panose="02020603050405020304" pitchFamily="18" charset="0"/>
              </a:rPr>
              <a:t>yapılan menkul hakkında, ihaleden önce kendi dosyasından satış isteminde bulunmayan haciz alacaklısının, ihalenin feshi davası açmasına yasal imkan yoktur</a:t>
            </a:r>
            <a:r>
              <a:rPr lang="tr-TR" i="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(Yargıtay 12.HD., 24.02.2015, E.501, K.3636) </a:t>
            </a:r>
          </a:p>
          <a:p>
            <a:pPr marL="285750" indent="-285750" algn="just">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Gayrimenkul mallarda haciz alacaklıları ihalenin feshi davası açabilir. Kendi dosyalarından satış talep etmelerine gerek bulunmamaktadır.</a:t>
            </a:r>
          </a:p>
          <a:p>
            <a:pPr marL="285750" indent="-285750" algn="just">
              <a:buFont typeface="Wingdings" panose="05000000000000000000" pitchFamily="2" charset="2"/>
              <a:buChar char="ü"/>
            </a:pPr>
            <a:endParaRPr lang="tr-TR"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Taşınmazın hissedarları –hissesi satışa konu edilmeyen- tapu sicilindeki ilgililerden sayıldığı için ihalenin feshi davası açabilirler. (</a:t>
            </a:r>
            <a:r>
              <a:rPr lang="tr-TR" dirty="0">
                <a:latin typeface="Times New Roman" panose="02020603050405020304" pitchFamily="18" charset="0"/>
                <a:cs typeface="Times New Roman" panose="02020603050405020304" pitchFamily="18" charset="0"/>
              </a:rPr>
              <a:t>Yargıtay 12.HD., </a:t>
            </a:r>
            <a:r>
              <a:rPr lang="tr-TR" dirty="0" smtClean="0">
                <a:latin typeface="Times New Roman" panose="02020603050405020304" pitchFamily="18" charset="0"/>
                <a:cs typeface="Times New Roman" panose="02020603050405020304" pitchFamily="18" charset="0"/>
              </a:rPr>
              <a:t>23.10.2010, E.24950 K.6680)</a:t>
            </a:r>
          </a:p>
          <a:p>
            <a:pPr marL="285750" indent="-285750" algn="just">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659724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2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20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fade">
                                      <p:cBhvr>
                                        <p:cTn id="32" dur="2000"/>
                                        <p:tgtEl>
                                          <p:spTgt spid="2">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fade">
                                      <p:cBhvr>
                                        <p:cTn id="37" dur="2000"/>
                                        <p:tgtEl>
                                          <p:spTgt spid="2">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11" end="11"/>
                                            </p:txEl>
                                          </p:spTgt>
                                        </p:tgtEl>
                                        <p:attrNameLst>
                                          <p:attrName>style.visibility</p:attrName>
                                        </p:attrNameLst>
                                      </p:cBhvr>
                                      <p:to>
                                        <p:strVal val="visible"/>
                                      </p:to>
                                    </p:set>
                                    <p:animEffect transition="in" filter="fade">
                                      <p:cBhvr>
                                        <p:cTn id="42" dur="2000"/>
                                        <p:tgtEl>
                                          <p:spTgt spid="2">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13" end="13"/>
                                            </p:txEl>
                                          </p:spTgt>
                                        </p:tgtEl>
                                        <p:attrNameLst>
                                          <p:attrName>style.visibility</p:attrName>
                                        </p:attrNameLst>
                                      </p:cBhvr>
                                      <p:to>
                                        <p:strVal val="visible"/>
                                      </p:to>
                                    </p:set>
                                    <p:animEffect transition="in" filter="fade">
                                      <p:cBhvr>
                                        <p:cTn id="47" dur="2000"/>
                                        <p:tgtEl>
                                          <p:spTgt spid="2">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xEl>
                                              <p:pRg st="15" end="15"/>
                                            </p:txEl>
                                          </p:spTgt>
                                        </p:tgtEl>
                                        <p:attrNameLst>
                                          <p:attrName>style.visibility</p:attrName>
                                        </p:attrNameLst>
                                      </p:cBhvr>
                                      <p:to>
                                        <p:strVal val="visible"/>
                                      </p:to>
                                    </p:set>
                                    <p:animEffect transition="in" filter="fade">
                                      <p:cBhvr>
                                        <p:cTn id="52" dur="2000"/>
                                        <p:tgtEl>
                                          <p:spTgt spid="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23528" y="1582341"/>
            <a:ext cx="8352928" cy="3570208"/>
          </a:xfrm>
          <a:prstGeom prst="rect">
            <a:avLst/>
          </a:prstGeom>
        </p:spPr>
        <p:txBody>
          <a:bodyPr wrap="square">
            <a:spAutoFit/>
          </a:bodyPr>
          <a:lstStyle/>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İcra mahkemesinin sınırlı bir yargılama yetkisi bulunduğundan kararları kural olarak maddi anlamda kesin hüküm teşkil etmez. Yargılama </a:t>
            </a:r>
            <a:r>
              <a:rPr lang="tr-TR" sz="1400" dirty="0">
                <a:latin typeface="Times New Roman" panose="02020603050405020304" pitchFamily="18" charset="0"/>
                <a:cs typeface="Times New Roman" panose="02020603050405020304" pitchFamily="18" charset="0"/>
              </a:rPr>
              <a:t>esnasında maddi gerçeği aramaktan çok, takip hukuku çerçevesinde uyuşmazlığı çözüme ulaştırmayı </a:t>
            </a:r>
            <a:r>
              <a:rPr lang="tr-TR" sz="1400" dirty="0" smtClean="0">
                <a:latin typeface="Times New Roman" panose="02020603050405020304" pitchFamily="18" charset="0"/>
                <a:cs typeface="Times New Roman" panose="02020603050405020304" pitchFamily="18" charset="0"/>
              </a:rPr>
              <a:t>amaçlar. </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Doktrinde icra mahkemesinin istihkak davalarında, İİK m.89/4 gereğince açılan tazminat davalarında ve ihalenin feshi davalarında verdiği kararların maddi anlamda kesin hüküm teşkil ettiği ileri sürülmektedir.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Bununla birlikte Yargıtay son dönemde verdiği kararlarında, ihalenin feshi konusunda icra mahkemesinin verdiği kararın kesin hüküm teşkil etmediğini, açtığı ihalenin feshi davası reddedilen ilgilinin aynı gerekçelerle sonradan genel mahkemede tapu iptal davası da açabileceğini, bu suretle ihaleye ilişkin eksiklik veya hataları iddia yeniden dava konusu yapabileceğini kabul etmektedir.</a:t>
            </a:r>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a:t>
            </a:r>
            <a:r>
              <a:rPr lang="tr-TR" sz="1400" i="1" dirty="0" smtClean="0">
                <a:latin typeface="Times New Roman" panose="02020603050405020304" pitchFamily="18" charset="0"/>
                <a:cs typeface="Times New Roman" panose="02020603050405020304" pitchFamily="18" charset="0"/>
              </a:rPr>
              <a:t>Hemen </a:t>
            </a:r>
            <a:r>
              <a:rPr lang="tr-TR" sz="1400" i="1" dirty="0">
                <a:latin typeface="Times New Roman" panose="02020603050405020304" pitchFamily="18" charset="0"/>
                <a:cs typeface="Times New Roman" panose="02020603050405020304" pitchFamily="18" charset="0"/>
              </a:rPr>
              <a:t>belirtilmelidir ki, taşınmazının usulsüz takip ve buna bağlı olarak yapılan ihale ile elinden çıktığını iddia eden tarafın başvuracağı yollardan birisi yukarda açıklanan şekilde ihalenin feshi şikayetini yapmaktır. Ancak, bunun yanında ihale sonucu edinilen mülkiyete dayalı tescilin yolsuz olduğunu </a:t>
            </a:r>
            <a:r>
              <a:rPr lang="tr-TR" sz="1400" i="1" dirty="0" smtClean="0">
                <a:latin typeface="Times New Roman" panose="02020603050405020304" pitchFamily="18" charset="0"/>
                <a:cs typeface="Times New Roman" panose="02020603050405020304" pitchFamily="18" charset="0"/>
              </a:rPr>
              <a:t>ileri sürerek</a:t>
            </a:r>
            <a:r>
              <a:rPr lang="tr-TR" sz="1400" i="1" dirty="0">
                <a:latin typeface="Times New Roman" panose="02020603050405020304" pitchFamily="18" charset="0"/>
                <a:cs typeface="Times New Roman" panose="02020603050405020304" pitchFamily="18" charset="0"/>
              </a:rPr>
              <a:t>, tapu iptal ve tescil davası açmasına da yasal bir engel bulunmamaktadır</a:t>
            </a:r>
            <a:r>
              <a:rPr lang="tr-TR" sz="1400" i="1"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(Yargıtay HGK., 01.06.2011, E.1-321, K.382)</a:t>
            </a:r>
            <a:endParaRPr lang="tr-TR" sz="1400" i="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819983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59532" y="933027"/>
            <a:ext cx="8532948" cy="5416868"/>
          </a:xfrm>
          <a:prstGeom prst="rect">
            <a:avLst/>
          </a:prstGeom>
        </p:spPr>
        <p:txBody>
          <a:bodyPr wrap="square">
            <a:spAutoFit/>
          </a:bodyPr>
          <a:lstStyle/>
          <a:p>
            <a:pPr marL="285750" indent="-285750" algn="just">
              <a:buFont typeface="Wingdings" panose="05000000000000000000" pitchFamily="2" charset="2"/>
              <a:buChar char="ü"/>
            </a:pPr>
            <a:endParaRPr lang="tr-TR" sz="16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Satış isteme sürelerine riayet edilmemesi mutlak ihalenin feshi nedeni olarak kabul edilmektedir. </a:t>
            </a:r>
            <a:r>
              <a:rPr lang="tr-TR" sz="1400" i="1" dirty="0" smtClean="0">
                <a:latin typeface="Times New Roman" panose="02020603050405020304" pitchFamily="18" charset="0"/>
                <a:cs typeface="Times New Roman" panose="02020603050405020304" pitchFamily="18" charset="0"/>
              </a:rPr>
              <a:t>«Yasanın 150/e maddesindeki hükmü emredici nitelikte olup, mahkemece </a:t>
            </a:r>
            <a:r>
              <a:rPr lang="tr-TR" sz="1400" i="1" dirty="0" err="1" smtClean="0">
                <a:latin typeface="Times New Roman" panose="02020603050405020304" pitchFamily="18" charset="0"/>
                <a:cs typeface="Times New Roman" panose="02020603050405020304" pitchFamily="18" charset="0"/>
              </a:rPr>
              <a:t>re’sen</a:t>
            </a:r>
            <a:r>
              <a:rPr lang="tr-TR" sz="1400" i="1" dirty="0" smtClean="0">
                <a:latin typeface="Times New Roman" panose="02020603050405020304" pitchFamily="18" charset="0"/>
                <a:cs typeface="Times New Roman" panose="02020603050405020304" pitchFamily="18" charset="0"/>
              </a:rPr>
              <a:t> gözetilmesi gerekir. Öte yandan, takibin düştüğü tarihten sonra yapılan işlemler yok hükmünde olacağından bu tarihten sonra yapılan ihalenin de sırf bu nedenle </a:t>
            </a:r>
            <a:r>
              <a:rPr lang="tr-TR" sz="1400" i="1" dirty="0">
                <a:latin typeface="Times New Roman" panose="02020603050405020304" pitchFamily="18" charset="0"/>
                <a:cs typeface="Times New Roman" panose="02020603050405020304" pitchFamily="18" charset="0"/>
              </a:rPr>
              <a:t>f</a:t>
            </a:r>
            <a:r>
              <a:rPr lang="tr-TR" sz="1400" i="1" dirty="0" smtClean="0">
                <a:latin typeface="Times New Roman" panose="02020603050405020304" pitchFamily="18" charset="0"/>
                <a:cs typeface="Times New Roman" panose="02020603050405020304" pitchFamily="18" charset="0"/>
              </a:rPr>
              <a:t>eshi gerekir.»</a:t>
            </a:r>
            <a:r>
              <a:rPr lang="tr-TR" sz="1400" dirty="0" smtClean="0">
                <a:latin typeface="Times New Roman" panose="02020603050405020304" pitchFamily="18" charset="0"/>
                <a:cs typeface="Times New Roman" panose="02020603050405020304" pitchFamily="18" charset="0"/>
              </a:rPr>
              <a:t> (Yargıtay 12.HD., 24.10.2013, E.25497, K.33225)</a:t>
            </a:r>
          </a:p>
          <a:p>
            <a:pPr algn="just"/>
            <a:r>
              <a:rPr lang="tr-TR" sz="1400" dirty="0" smtClean="0">
                <a:latin typeface="Times New Roman" panose="02020603050405020304" pitchFamily="18" charset="0"/>
                <a:cs typeface="Times New Roman" panose="02020603050405020304" pitchFamily="18" charset="0"/>
              </a:rPr>
              <a:t> </a:t>
            </a:r>
          </a:p>
          <a:p>
            <a:pPr marL="285750" indent="-285750">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A) Hacizde satış isteme süreleri (İİK m.106);</a:t>
            </a:r>
          </a:p>
          <a:p>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 Menkul mallarda kesin haciz tarihinden itibaren 6 ay</a:t>
            </a:r>
          </a:p>
          <a:p>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 Gayrimenkul mallarda kesin haciz tarihinden itibaren 1 yıl</a:t>
            </a:r>
          </a:p>
          <a:p>
            <a:pPr algn="just"/>
            <a:r>
              <a:rPr lang="tr-TR" sz="1400" dirty="0" smtClean="0">
                <a:latin typeface="Times New Roman" panose="02020603050405020304" pitchFamily="18" charset="0"/>
                <a:cs typeface="Times New Roman" panose="02020603050405020304" pitchFamily="18" charset="0"/>
              </a:rPr>
              <a:t>(İhtiyati haciz sonrası başlatılan icra takibine itiraz üzerine itirazın iptali davası açılmışsa, satış isteme süreleri, kesinleşme tarihinden itibaren değil mahkemenin karar tarihinden itibaren işlemeye başlar – İİK m.264/son)</a:t>
            </a:r>
          </a:p>
          <a:p>
            <a:endParaRPr lang="tr-TR" sz="1400" dirty="0">
              <a:latin typeface="Times New Roman" panose="02020603050405020304" pitchFamily="18" charset="0"/>
              <a:cs typeface="Times New Roman" panose="02020603050405020304" pitchFamily="18" charset="0"/>
            </a:endParaRPr>
          </a:p>
          <a:p>
            <a:r>
              <a:rPr lang="tr-TR" sz="1400" dirty="0" smtClean="0">
                <a:latin typeface="Times New Roman" panose="02020603050405020304" pitchFamily="18" charset="0"/>
                <a:cs typeface="Times New Roman" panose="02020603050405020304" pitchFamily="18" charset="0"/>
              </a:rPr>
              <a:t>      B) Rehinde satış isteme süresi (İİK m.150/e); </a:t>
            </a:r>
          </a:p>
          <a:p>
            <a:pPr algn="just"/>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 Menkul </a:t>
            </a:r>
            <a:r>
              <a:rPr lang="tr-TR" sz="1400" dirty="0" err="1" smtClean="0">
                <a:latin typeface="Times New Roman" panose="02020603050405020304" pitchFamily="18" charset="0"/>
                <a:cs typeface="Times New Roman" panose="02020603050405020304" pitchFamily="18" charset="0"/>
              </a:rPr>
              <a:t>rehninde</a:t>
            </a:r>
            <a:r>
              <a:rPr lang="tr-TR" sz="1400" dirty="0" smtClean="0">
                <a:latin typeface="Times New Roman" panose="02020603050405020304" pitchFamily="18" charset="0"/>
                <a:cs typeface="Times New Roman" panose="02020603050405020304" pitchFamily="18" charset="0"/>
              </a:rPr>
              <a:t>, </a:t>
            </a:r>
            <a:r>
              <a:rPr lang="tr-TR" sz="1400" u="sng" dirty="0" smtClean="0">
                <a:latin typeface="Times New Roman" panose="02020603050405020304" pitchFamily="18" charset="0"/>
                <a:cs typeface="Times New Roman" panose="02020603050405020304" pitchFamily="18" charset="0"/>
              </a:rPr>
              <a:t>ödeme emrinin tebliğinden itibaren </a:t>
            </a:r>
            <a:r>
              <a:rPr lang="tr-TR" sz="1400" dirty="0" smtClean="0">
                <a:latin typeface="Times New Roman" panose="02020603050405020304" pitchFamily="18" charset="0"/>
                <a:cs typeface="Times New Roman" panose="02020603050405020304" pitchFamily="18" charset="0"/>
              </a:rPr>
              <a:t>6 ay </a:t>
            </a:r>
          </a:p>
          <a:p>
            <a:pPr algn="just"/>
            <a:r>
              <a:rPr lang="tr-TR" sz="1400" dirty="0" smtClean="0">
                <a:latin typeface="Times New Roman" panose="02020603050405020304" pitchFamily="18" charset="0"/>
                <a:cs typeface="Times New Roman" panose="02020603050405020304" pitchFamily="18" charset="0"/>
              </a:rPr>
              <a:t>(Ödeme emrine  itiraz edilirse itiraz tarihinden itirazın iptaline ilişkin hükmün kesinleşmesine kadar geçen süre hesaba katılmaz)</a:t>
            </a:r>
          </a:p>
          <a:p>
            <a:pPr algn="just"/>
            <a:endParaRPr lang="tr-TR" sz="1400" dirty="0">
              <a:latin typeface="Times New Roman" panose="02020603050405020304" pitchFamily="18" charset="0"/>
              <a:cs typeface="Times New Roman" panose="02020603050405020304" pitchFamily="18" charset="0"/>
            </a:endParaRPr>
          </a:p>
          <a:p>
            <a:pPr algn="just"/>
            <a:r>
              <a:rPr lang="tr-TR" sz="1400" dirty="0" smtClean="0">
                <a:latin typeface="Times New Roman" panose="02020603050405020304" pitchFamily="18" charset="0"/>
                <a:cs typeface="Times New Roman" panose="02020603050405020304" pitchFamily="18" charset="0"/>
              </a:rPr>
              <a:t>                    -İpotekte, </a:t>
            </a:r>
            <a:r>
              <a:rPr lang="tr-TR" sz="1400" u="sng" dirty="0" smtClean="0">
                <a:latin typeface="Times New Roman" panose="02020603050405020304" pitchFamily="18" charset="0"/>
                <a:cs typeface="Times New Roman" panose="02020603050405020304" pitchFamily="18" charset="0"/>
              </a:rPr>
              <a:t>ödeme veya icra emrinin tebliğinden itibaren</a:t>
            </a:r>
            <a:r>
              <a:rPr lang="tr-TR" sz="1400" dirty="0" smtClean="0">
                <a:latin typeface="Times New Roman" panose="02020603050405020304" pitchFamily="18" charset="0"/>
                <a:cs typeface="Times New Roman" panose="02020603050405020304" pitchFamily="18" charset="0"/>
              </a:rPr>
              <a:t> 1 yıl</a:t>
            </a:r>
          </a:p>
          <a:p>
            <a:pPr algn="r"/>
            <a:r>
              <a:rPr lang="tr-TR" sz="1400" dirty="0" smtClean="0">
                <a:latin typeface="Times New Roman" panose="02020603050405020304" pitchFamily="18" charset="0"/>
                <a:cs typeface="Times New Roman" panose="02020603050405020304" pitchFamily="18" charset="0"/>
              </a:rPr>
              <a:t>   -Ödeme süresi dikkate alınmaz-</a:t>
            </a:r>
            <a:endParaRPr lang="tr-TR" sz="1400" dirty="0">
              <a:latin typeface="Times New Roman" panose="02020603050405020304" pitchFamily="18" charset="0"/>
              <a:cs typeface="Times New Roman" panose="02020603050405020304" pitchFamily="18" charset="0"/>
            </a:endParaRPr>
          </a:p>
          <a:p>
            <a:pPr algn="just"/>
            <a:r>
              <a:rPr lang="tr-TR" sz="1400" dirty="0" smtClean="0">
                <a:latin typeface="Times New Roman" panose="02020603050405020304" pitchFamily="18" charset="0"/>
                <a:cs typeface="Times New Roman" panose="02020603050405020304" pitchFamily="18" charset="0"/>
              </a:rPr>
              <a:t>(İpotek takiplerinde ipotek verenin borçtan şahsen sorumlu olmayan üçüncü kişi olması halinde takipten önce kendisine M.K.m.887 gereğince </a:t>
            </a:r>
            <a:r>
              <a:rPr lang="tr-TR" sz="1400" u="sng" dirty="0" smtClean="0">
                <a:latin typeface="Times New Roman" panose="02020603050405020304" pitchFamily="18" charset="0"/>
                <a:cs typeface="Times New Roman" panose="02020603050405020304" pitchFamily="18" charset="0"/>
              </a:rPr>
              <a:t>usulüne uygun</a:t>
            </a:r>
            <a:r>
              <a:rPr lang="tr-TR" sz="1400" dirty="0" smtClean="0">
                <a:latin typeface="Times New Roman" panose="02020603050405020304" pitchFamily="18" charset="0"/>
                <a:cs typeface="Times New Roman" panose="02020603050405020304" pitchFamily="18" charset="0"/>
              </a:rPr>
              <a:t> </a:t>
            </a:r>
            <a:r>
              <a:rPr lang="tr-TR" sz="1400" dirty="0" err="1" smtClean="0">
                <a:latin typeface="Times New Roman" panose="02020603050405020304" pitchFamily="18" charset="0"/>
                <a:cs typeface="Times New Roman" panose="02020603050405020304" pitchFamily="18" charset="0"/>
              </a:rPr>
              <a:t>mucceliyet</a:t>
            </a:r>
            <a:r>
              <a:rPr lang="tr-TR" sz="1400" dirty="0" smtClean="0">
                <a:latin typeface="Times New Roman" panose="02020603050405020304" pitchFamily="18" charset="0"/>
                <a:cs typeface="Times New Roman" panose="02020603050405020304" pitchFamily="18" charset="0"/>
              </a:rPr>
              <a:t> ihbarının yapılmış olmasına özel önem gösterilmelidir. – Bu ihbar kat ihtarı ile de yapılmış sayılır.)</a:t>
            </a:r>
          </a:p>
          <a:p>
            <a:pPr algn="just"/>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a:t>
            </a:r>
            <a:endParaRPr lang="tr-TR" dirty="0"/>
          </a:p>
        </p:txBody>
      </p:sp>
    </p:spTree>
    <p:extLst>
      <p:ext uri="{BB962C8B-B14F-4D97-AF65-F5344CB8AC3E}">
        <p14:creationId xmlns:p14="http://schemas.microsoft.com/office/powerpoint/2010/main" val="206141374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500"/>
                                        <p:tgtEl>
                                          <p:spTgt spid="4">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fade">
                                      <p:cBhvr>
                                        <p:cTn id="29" dur="500"/>
                                        <p:tgtEl>
                                          <p:spTgt spid="4">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Effect transition="in" filter="fade">
                                      <p:cBhvr>
                                        <p:cTn id="32" dur="500"/>
                                        <p:tgtEl>
                                          <p:spTgt spid="4">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fade">
                                      <p:cBhvr>
                                        <p:cTn id="35" dur="500"/>
                                        <p:tgtEl>
                                          <p:spTgt spid="4">
                                            <p:txEl>
                                              <p:pRg st="10" end="1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500"/>
                                        <p:tgtEl>
                                          <p:spTgt spid="4">
                                            <p:txEl>
                                              <p:pRg st="12" end="1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
                                            <p:txEl>
                                              <p:pRg st="13" end="13"/>
                                            </p:txEl>
                                          </p:spTgt>
                                        </p:tgtEl>
                                        <p:attrNameLst>
                                          <p:attrName>style.visibility</p:attrName>
                                        </p:attrNameLst>
                                      </p:cBhvr>
                                      <p:to>
                                        <p:strVal val="visible"/>
                                      </p:to>
                                    </p:set>
                                    <p:animEffect transition="in" filter="fade">
                                      <p:cBhvr>
                                        <p:cTn id="45" dur="500"/>
                                        <p:tgtEl>
                                          <p:spTgt spid="4">
                                            <p:txEl>
                                              <p:pRg st="13" end="13"/>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4">
                                            <p:txEl>
                                              <p:pRg st="14" end="14"/>
                                            </p:txEl>
                                          </p:spTgt>
                                        </p:tgtEl>
                                        <p:attrNameLst>
                                          <p:attrName>style.visibility</p:attrName>
                                        </p:attrNameLst>
                                      </p:cBhvr>
                                      <p:to>
                                        <p:strVal val="visible"/>
                                      </p:to>
                                    </p:set>
                                    <p:animEffect transition="in" filter="fade">
                                      <p:cBhvr>
                                        <p:cTn id="48"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96425" y="692696"/>
            <a:ext cx="8208912" cy="6617196"/>
          </a:xfrm>
          <a:prstGeom prst="rect">
            <a:avLst/>
          </a:prstGeom>
        </p:spPr>
        <p:txBody>
          <a:bodyPr wrap="square">
            <a:spAutoFit/>
          </a:bodyPr>
          <a:lstStyle/>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Hacizde :Yasal süresi içerisinde satış istenmez ise  </a:t>
            </a:r>
            <a:r>
              <a:rPr lang="tr-TR" sz="1400" u="sng" dirty="0" smtClean="0">
                <a:latin typeface="Times New Roman" panose="02020603050405020304" pitchFamily="18" charset="0"/>
                <a:cs typeface="Times New Roman" panose="02020603050405020304" pitchFamily="18" charset="0"/>
              </a:rPr>
              <a:t>haciz düşer.</a:t>
            </a:r>
            <a:r>
              <a:rPr lang="tr-TR" sz="1400" dirty="0" smtClean="0">
                <a:latin typeface="Times New Roman" panose="02020603050405020304" pitchFamily="18" charset="0"/>
                <a:cs typeface="Times New Roman" panose="02020603050405020304" pitchFamily="18" charset="0"/>
              </a:rPr>
              <a:t>(İİK m.110)</a:t>
            </a:r>
          </a:p>
          <a:p>
            <a:pPr algn="just"/>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Menkul </a:t>
            </a:r>
            <a:r>
              <a:rPr lang="tr-TR" sz="1400" dirty="0" err="1" smtClean="0">
                <a:latin typeface="Times New Roman" panose="02020603050405020304" pitchFamily="18" charset="0"/>
                <a:cs typeface="Times New Roman" panose="02020603050405020304" pitchFamily="18" charset="0"/>
              </a:rPr>
              <a:t>Rehni</a:t>
            </a:r>
            <a:r>
              <a:rPr lang="tr-TR" sz="1400" dirty="0" smtClean="0">
                <a:latin typeface="Times New Roman" panose="02020603050405020304" pitchFamily="18" charset="0"/>
                <a:cs typeface="Times New Roman" panose="02020603050405020304" pitchFamily="18" charset="0"/>
              </a:rPr>
              <a:t> ve İpotekte: Yasal süresi içerisinde satış istenmez ise </a:t>
            </a:r>
            <a:r>
              <a:rPr lang="tr-TR" sz="1400" u="sng" dirty="0" smtClean="0">
                <a:latin typeface="Times New Roman" panose="02020603050405020304" pitchFamily="18" charset="0"/>
                <a:cs typeface="Times New Roman" panose="02020603050405020304" pitchFamily="18" charset="0"/>
              </a:rPr>
              <a:t>takip düşer. </a:t>
            </a:r>
            <a:r>
              <a:rPr lang="tr-TR" sz="1400" dirty="0" smtClean="0">
                <a:latin typeface="Times New Roman" panose="02020603050405020304" pitchFamily="18" charset="0"/>
                <a:cs typeface="Times New Roman" panose="02020603050405020304" pitchFamily="18" charset="0"/>
              </a:rPr>
              <a:t>(İİK m.150/e)</a:t>
            </a:r>
          </a:p>
          <a:p>
            <a:pPr algn="just"/>
            <a:endParaRPr lang="tr-TR" sz="1400" b="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Alacaklı satış talebini geri almışsa (satışı durdurmuşsa), satış talebi ile duran süre, geri alma tarihinden itibaren kaldığı yerden işlemeye devam eder</a:t>
            </a:r>
            <a:r>
              <a:rPr lang="tr-TR" sz="1400" dirty="0" smtClean="0">
                <a:latin typeface="Times New Roman" panose="02020603050405020304" pitchFamily="18" charset="0"/>
                <a:cs typeface="Times New Roman" panose="02020603050405020304" pitchFamily="18" charset="0"/>
              </a:rPr>
              <a:t>. Hacizde satış talebi bir kez geri alınabilir. (İİK m.110) İpotek ve rehin takiplerinde ise bu yönde bir kısıtlama bulunmamaktadır. (İİK m.150/e)</a:t>
            </a:r>
          </a:p>
          <a:p>
            <a:pPr marL="285750" indent="-285750">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İhale </a:t>
            </a:r>
            <a:r>
              <a:rPr lang="tr-TR" sz="1400" dirty="0" err="1" smtClean="0">
                <a:latin typeface="Times New Roman" panose="02020603050405020304" pitchFamily="18" charset="0"/>
                <a:cs typeface="Times New Roman" panose="02020603050405020304" pitchFamily="18" charset="0"/>
              </a:rPr>
              <a:t>fesh</a:t>
            </a:r>
            <a:r>
              <a:rPr lang="tr-TR" sz="1400" dirty="0" smtClean="0">
                <a:latin typeface="Times New Roman" panose="02020603050405020304" pitchFamily="18" charset="0"/>
                <a:cs typeface="Times New Roman" panose="02020603050405020304" pitchFamily="18" charset="0"/>
              </a:rPr>
              <a:t> edilmişse, satış isteme süreleri fesih tarihinden itibaren baştan başlamaz. İlk satış talep tarihi esas alındığında satış talep edebilmek için ne kadar süre kaldıysa, ihalenin feshi kararının kesinleşmesinden itibaren ancak o süre içinde yeniden satış talep edilebilir. (Örneğin - menkul bir mal için- Haciz Tarihi: 1.1.2014 Satış  Talep Tarihi: 1.6.2014, İhalenin Feshi Kararının Kesinleşme Tarihi:1.5.2015 ise ihale </a:t>
            </a:r>
            <a:r>
              <a:rPr lang="tr-TR" sz="1400" dirty="0" err="1" smtClean="0">
                <a:latin typeface="Times New Roman" panose="02020603050405020304" pitchFamily="18" charset="0"/>
                <a:cs typeface="Times New Roman" panose="02020603050405020304" pitchFamily="18" charset="0"/>
              </a:rPr>
              <a:t>fesh</a:t>
            </a:r>
            <a:r>
              <a:rPr lang="tr-TR" sz="1400" dirty="0" smtClean="0">
                <a:latin typeface="Times New Roman" panose="02020603050405020304" pitchFamily="18" charset="0"/>
                <a:cs typeface="Times New Roman" panose="02020603050405020304" pitchFamily="18" charset="0"/>
              </a:rPr>
              <a:t> olduğunda yeniden satış ancak 1.6.2015 tarihine kadar talep edilebilir)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Alıcı çıkmadığı için satış düşmüşse, satış isteme süreleri satışın düştüğü  tarihinden itibaren baştan başlamaz. İlk satış talep tarihi esas alındığında satış talep edebilmek için ne kadar süre kaldıysa, ihalenin feshi kararının kesinleşmesinden itibaren ancak o süre içinde yeniden satış talep edilebilir. Ancak Yargıtay’ın aksi yönde kararları da vardır. (Yargıtay 12.HD., E.11294 K.13958 </a:t>
            </a:r>
            <a:r>
              <a:rPr lang="tr-TR" sz="1400" i="1" dirty="0">
                <a:latin typeface="Times New Roman" panose="02020603050405020304" pitchFamily="18" charset="0"/>
                <a:cs typeface="Times New Roman" panose="02020603050405020304" pitchFamily="18" charset="0"/>
              </a:rPr>
              <a:t>«…ikinci ihalede alıcı çıkmaması nedeniyle satış talebinin düşmesinden itibaren 6 aylık satış isteme süresinin yeniden başlayacağı gözetildiğinde..»</a:t>
            </a:r>
            <a:endParaRPr lang="tr-TR" sz="1400" dirty="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Yargıtay, taşınmaz hacizlerinde 1 yıllık satış isteme süresinin tapuya haciz konulduğu tarihten itibaren değil, icra memurluğunca haciz kararı verildiği tarihten hesaplanması gerektiği görüşündedir. (Yargıtay 12.HD., 10.12.2015, E.28857, K.31140 </a:t>
            </a:r>
            <a:r>
              <a:rPr lang="tr-TR" sz="1400" i="1" dirty="0">
                <a:latin typeface="Times New Roman" panose="02020603050405020304" pitchFamily="18" charset="0"/>
                <a:cs typeface="Times New Roman" panose="02020603050405020304" pitchFamily="18" charset="0"/>
              </a:rPr>
              <a:t>«Taşınmazın usule uygun olarak haczedildiğinin kabulü için icra müdürlüğünce haciz kararı verilmesi yeterli olup haczin geçerliliği ve tamamlanması için ayrıca tapu siciline şerh verilmesi zorunlu değildir.»</a:t>
            </a: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algn="just"/>
            <a:r>
              <a:rPr lang="tr-TR" sz="1400" dirty="0" smtClean="0">
                <a:latin typeface="Times New Roman" panose="02020603050405020304" pitchFamily="18" charset="0"/>
                <a:cs typeface="Times New Roman" panose="02020603050405020304" pitchFamily="18" charset="0"/>
              </a:rPr>
              <a:t>                     </a:t>
            </a:r>
            <a:endParaRPr lang="tr-TR" sz="1400" dirty="0"/>
          </a:p>
        </p:txBody>
      </p:sp>
    </p:spTree>
    <p:extLst>
      <p:ext uri="{BB962C8B-B14F-4D97-AF65-F5344CB8AC3E}">
        <p14:creationId xmlns:p14="http://schemas.microsoft.com/office/powerpoint/2010/main" val="205826531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6" end="6"/>
                                            </p:txEl>
                                          </p:spTgt>
                                        </p:tgtEl>
                                        <p:attrNameLst>
                                          <p:attrName>style.visibility</p:attrName>
                                        </p:attrNameLst>
                                      </p:cBhvr>
                                      <p:to>
                                        <p:strVal val="visible"/>
                                      </p:to>
                                    </p:set>
                                    <p:animEffect transition="in" filter="fade">
                                      <p:cBhvr>
                                        <p:cTn id="20" dur="500"/>
                                        <p:tgtEl>
                                          <p:spTgt spid="4">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animEffect transition="in" filter="fade">
                                      <p:cBhvr>
                                        <p:cTn id="25" dur="500"/>
                                        <p:tgtEl>
                                          <p:spTgt spid="4">
                                            <p:txEl>
                                              <p:pRg st="8"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10" end="10"/>
                                            </p:txEl>
                                          </p:spTgt>
                                        </p:tgtEl>
                                        <p:attrNameLst>
                                          <p:attrName>style.visibility</p:attrName>
                                        </p:attrNameLst>
                                      </p:cBhvr>
                                      <p:to>
                                        <p:strVal val="visible"/>
                                      </p:to>
                                    </p:set>
                                    <p:animEffect transition="in" filter="fade">
                                      <p:cBhvr>
                                        <p:cTn id="30"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23528" y="116632"/>
            <a:ext cx="8208912" cy="6986528"/>
          </a:xfrm>
          <a:prstGeom prst="rect">
            <a:avLst/>
          </a:prstGeom>
        </p:spPr>
        <p:txBody>
          <a:bodyPr wrap="square">
            <a:spAutoFit/>
          </a:bodyPr>
          <a:lstStyle/>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Yasal süre içerisinde satış talep etmek yeterli değildir. Aynı zamanda satış için gerekli avansın da yatırılması gerekir. İcra müdürü tarafından verilecek olan karar gerekli gider 15 gün içinde yatırılmazsa o mal üzerindeki </a:t>
            </a:r>
            <a:r>
              <a:rPr lang="tr-TR" sz="1400" u="sng" dirty="0">
                <a:latin typeface="Times New Roman" panose="02020603050405020304" pitchFamily="18" charset="0"/>
                <a:cs typeface="Times New Roman" panose="02020603050405020304" pitchFamily="18" charset="0"/>
              </a:rPr>
              <a:t>haciz kalkar</a:t>
            </a:r>
            <a:r>
              <a:rPr lang="tr-TR" sz="1400" dirty="0">
                <a:latin typeface="Times New Roman" panose="02020603050405020304" pitchFamily="18" charset="0"/>
                <a:cs typeface="Times New Roman" panose="02020603050405020304" pitchFamily="18" charset="0"/>
              </a:rPr>
              <a:t>. (İİK m.110) –satış talep etmek için daha süre olsa </a:t>
            </a:r>
            <a:r>
              <a:rPr lang="tr-TR" sz="1400" dirty="0" smtClean="0">
                <a:latin typeface="Times New Roman" panose="02020603050405020304" pitchFamily="18" charset="0"/>
                <a:cs typeface="Times New Roman" panose="02020603050405020304" pitchFamily="18" charset="0"/>
              </a:rPr>
              <a:t>dahi- Kıymet takdiri talebinde bulunup avans yatırmak satış talep etmek anlamına gelmez.</a:t>
            </a: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 İcra müdürü satış şartları oluşmadığından satış talebini reddederse (örneğin rehinli aracın yakalanamamış olması, taşınmazın kıymet takdir raporunun kesinleşmediği </a:t>
            </a:r>
            <a:r>
              <a:rPr lang="tr-TR" sz="1400" dirty="0" err="1" smtClean="0">
                <a:latin typeface="Times New Roman" panose="02020603050405020304" pitchFamily="18" charset="0"/>
                <a:cs typeface="Times New Roman" panose="02020603050405020304" pitchFamily="18" charset="0"/>
              </a:rPr>
              <a:t>vs</a:t>
            </a:r>
            <a:r>
              <a:rPr lang="tr-TR" sz="1400" dirty="0" smtClean="0">
                <a:latin typeface="Times New Roman" panose="02020603050405020304" pitchFamily="18" charset="0"/>
                <a:cs typeface="Times New Roman" panose="02020603050405020304" pitchFamily="18" charset="0"/>
              </a:rPr>
              <a:t>) satış isteme sürelerinin durup durmayacağı konusunda Yargıtay kararları çelişkilidir. Ancak son zamanda satış talep edip avans yatırmanın yeterli olduğu yönünde kararlar verilmektedir.</a:t>
            </a:r>
          </a:p>
          <a:p>
            <a:pPr marL="285750" indent="-285750">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algn="just"/>
            <a:r>
              <a:rPr lang="tr-TR" sz="1400" i="1" dirty="0" smtClean="0">
                <a:latin typeface="Times New Roman" panose="02020603050405020304" pitchFamily="18" charset="0"/>
                <a:cs typeface="Times New Roman" panose="02020603050405020304" pitchFamily="18" charset="0"/>
              </a:rPr>
              <a:t>	«Somut </a:t>
            </a:r>
            <a:r>
              <a:rPr lang="tr-TR" sz="1400" i="1" dirty="0">
                <a:latin typeface="Times New Roman" panose="02020603050405020304" pitchFamily="18" charset="0"/>
                <a:cs typeface="Times New Roman" panose="02020603050405020304" pitchFamily="18" charset="0"/>
              </a:rPr>
              <a:t>olayda. 24.02.2010 tarihindeki satış talebinin icra müdürlüğünce kabul edildiği ancak 04.05.2010 tarihinde alacaklı vekilinin talebi üzerine satışın düşmesine karar verildiği. 01.11.2010 tarihli satış talebinin, icra müdürlüğünce satış aşamasında olmadığından, reddedildiği, takiben dosyaya satış avansının alınmasına karar verildiği ve alacaklı tarafından 01.11.2010 tarihinde 500 TL satış avansının dosyaya yatırıldığı anlaşılmıştır. Bu durumda alacaklı tarafından, hacizden itibaren 2 yıllık süre dolmadan satış talep edilerek bir miktar satış avansı dosya yatırıldığından </a:t>
            </a:r>
            <a:r>
              <a:rPr lang="tr-TR" sz="1400" i="1" dirty="0" err="1">
                <a:latin typeface="Times New Roman" panose="02020603050405020304" pitchFamily="18" charset="0"/>
                <a:cs typeface="Times New Roman" panose="02020603050405020304" pitchFamily="18" charset="0"/>
              </a:rPr>
              <a:t>İİK’nun</a:t>
            </a:r>
            <a:r>
              <a:rPr lang="tr-TR" sz="1400" i="1" dirty="0">
                <a:latin typeface="Times New Roman" panose="02020603050405020304" pitchFamily="18" charset="0"/>
                <a:cs typeface="Times New Roman" panose="02020603050405020304" pitchFamily="18" charset="0"/>
              </a:rPr>
              <a:t> 106-110. maddelerinde düzenlenen sürenin dolmadığı anlaşılmaktadır</a:t>
            </a:r>
            <a:r>
              <a:rPr lang="tr-TR" sz="1400" i="1"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(Yargıtay 12.HD., 14.04.2014, E.7949, K.10881)</a:t>
            </a:r>
          </a:p>
          <a:p>
            <a:pPr algn="just"/>
            <a:endParaRPr lang="tr-TR" sz="1400" i="1" dirty="0">
              <a:latin typeface="Times New Roman" panose="02020603050405020304" pitchFamily="18" charset="0"/>
              <a:cs typeface="Times New Roman" panose="02020603050405020304" pitchFamily="18" charset="0"/>
            </a:endParaRPr>
          </a:p>
          <a:p>
            <a:pPr algn="just"/>
            <a:r>
              <a:rPr lang="tr-TR" sz="1400" i="1" dirty="0" smtClean="0">
                <a:latin typeface="Times New Roman" panose="02020603050405020304" pitchFamily="18" charset="0"/>
                <a:cs typeface="Times New Roman" panose="02020603050405020304" pitchFamily="18" charset="0"/>
              </a:rPr>
              <a:t>	«Şikayet </a:t>
            </a:r>
            <a:r>
              <a:rPr lang="tr-TR" sz="1400" i="1" dirty="0">
                <a:latin typeface="Times New Roman" panose="02020603050405020304" pitchFamily="18" charset="0"/>
                <a:cs typeface="Times New Roman" panose="02020603050405020304" pitchFamily="18" charset="0"/>
              </a:rPr>
              <a:t>olunanın satış istemi, icra müdürünce şartların oluşmadığından bahisle reddedilmiş ve bu kararın kaldırılması için İcra mahkemesine başvurulmamıştır. Reddine karar verilen bir istemin yasaya uygun bir satış istemi olarak kabulüne yasal olanak bulunmamaktadır</a:t>
            </a:r>
            <a:r>
              <a:rPr lang="tr-TR" sz="1400" i="1" dirty="0" smtClean="0">
                <a:latin typeface="Times New Roman" panose="02020603050405020304" pitchFamily="18" charset="0"/>
                <a:cs typeface="Times New Roman" panose="02020603050405020304" pitchFamily="18" charset="0"/>
              </a:rPr>
              <a:t>.»</a:t>
            </a:r>
            <a:r>
              <a:rPr lang="tr-TR" sz="1400" dirty="0" smtClean="0">
                <a:latin typeface="Times New Roman" panose="02020603050405020304" pitchFamily="18" charset="0"/>
                <a:cs typeface="Times New Roman" panose="02020603050405020304" pitchFamily="18" charset="0"/>
              </a:rPr>
              <a:t> (Yargıtay HGK., 17.10.2012, E.19-507, K.722)    </a:t>
            </a:r>
          </a:p>
          <a:p>
            <a:pPr algn="just"/>
            <a:endParaRPr lang="tr-TR" sz="1400" i="1" dirty="0">
              <a:latin typeface="Times New Roman" panose="02020603050405020304" pitchFamily="18" charset="0"/>
              <a:cs typeface="Times New Roman" panose="02020603050405020304" pitchFamily="18" charset="0"/>
            </a:endParaRPr>
          </a:p>
          <a:p>
            <a:pPr algn="just"/>
            <a:r>
              <a:rPr lang="tr-TR" sz="1400" i="1" dirty="0" smtClean="0">
                <a:latin typeface="Times New Roman" panose="02020603050405020304" pitchFamily="18" charset="0"/>
                <a:cs typeface="Times New Roman" panose="02020603050405020304" pitchFamily="18" charset="0"/>
              </a:rPr>
              <a:t>	«.…Kanunun </a:t>
            </a:r>
            <a:r>
              <a:rPr lang="tr-TR" sz="1400" i="1" dirty="0">
                <a:latin typeface="Times New Roman" panose="02020603050405020304" pitchFamily="18" charset="0"/>
                <a:cs typeface="Times New Roman" panose="02020603050405020304" pitchFamily="18" charset="0"/>
              </a:rPr>
              <a:t>110.maddesinde ise; “Bir malın satılması kanuni müddet içinde istenmez veya talep geri alınıp da, bu müddet içinde yenilenmezse o mal üzerindeki haciz kalkar” hükmü yer almaktadır. Bu düzenleme kapsamında, icra müdürlüğünden hacizli malın satışının süresinde istenilmesi yeterli olup, diğer satış şartlarının oluşup oluşmadığının irdelenmesi gerekmez. Bir başka anlatımla, icra müdürlüğü kıymet takdiri yapılmamış olması yada bir başka sebeple satış talebini reddedemez.» </a:t>
            </a:r>
            <a:r>
              <a:rPr lang="tr-TR" sz="1400" dirty="0">
                <a:latin typeface="Times New Roman" panose="02020603050405020304" pitchFamily="18" charset="0"/>
                <a:cs typeface="Times New Roman" panose="02020603050405020304" pitchFamily="18" charset="0"/>
              </a:rPr>
              <a:t>(Yargıtay 12.HD.,29.02.2016, E.30239, K.5574)</a:t>
            </a:r>
            <a:endParaRPr lang="tr-TR" sz="1400" i="1" dirty="0">
              <a:latin typeface="Times New Roman" panose="02020603050405020304" pitchFamily="18" charset="0"/>
              <a:cs typeface="Times New Roman" panose="02020603050405020304" pitchFamily="18" charset="0"/>
            </a:endParaRPr>
          </a:p>
          <a:p>
            <a:pPr algn="just"/>
            <a:r>
              <a:rPr lang="tr-TR" sz="1400" dirty="0" smtClean="0">
                <a:latin typeface="Times New Roman" panose="02020603050405020304" pitchFamily="18" charset="0"/>
                <a:cs typeface="Times New Roman" panose="02020603050405020304" pitchFamily="18" charset="0"/>
              </a:rPr>
              <a:t>                 </a:t>
            </a:r>
            <a:endParaRPr lang="tr-TR" sz="1400" dirty="0"/>
          </a:p>
        </p:txBody>
      </p:sp>
    </p:spTree>
    <p:extLst>
      <p:ext uri="{BB962C8B-B14F-4D97-AF65-F5344CB8AC3E}">
        <p14:creationId xmlns:p14="http://schemas.microsoft.com/office/powerpoint/2010/main" val="389192856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fade">
                                      <p:cBhvr>
                                        <p:cTn id="22" dur="500"/>
                                        <p:tgtEl>
                                          <p:spTgt spid="4">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500"/>
                                        <p:tgtEl>
                                          <p:spTgt spid="4">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Effect transition="in" filter="fade">
                                      <p:cBhvr>
                                        <p:cTn id="3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73426" y="1124744"/>
            <a:ext cx="8208912" cy="4001095"/>
          </a:xfrm>
          <a:prstGeom prst="rect">
            <a:avLst/>
          </a:prstGeom>
        </p:spPr>
        <p:txBody>
          <a:bodyPr wrap="square">
            <a:spAutoFit/>
          </a:bodyPr>
          <a:lstStyle/>
          <a:p>
            <a:pPr marL="285750" indent="-285750" algn="just">
              <a:buFont typeface="Wingdings" panose="05000000000000000000" pitchFamily="2" charset="2"/>
              <a:buChar char="ü"/>
            </a:pPr>
            <a:r>
              <a:rPr lang="tr-TR" sz="16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Haricen yapılan borç taksitlendirme anlaşmaları (protokoller) satış isteme sürelerini durdurmaz. (İİK m.111/3) Bunların satış isteme sürelerini durdurması isteniliyorsa icra dosyasında yapılması gerekir.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Kıymet takdirine yapılan itirazlar satış isteme süresini durdurmaz. Kıymet takdir raporuna itiraz davası devam ediyor olsa dahi yasal süresi içerisinde satış talep edilmelidir.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İstihkak davası devam ettiği müddetçe satış isteme süreleri işlemez. (İİK m.97/8) Doktrinde bu hükmün icra mahkemesi tarafından takibin talikine karar verilmesi halinde uygulanacağı, takibin devamına karar verilmiş ise bu hükmün uygulanmayacağı ileri sürülmekte ise de  Yargıtay bir ayrım yapmaksızın anılan hükmü uygulamaktadır.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İtirazın iptali davası devam ederken borçlu itirazını icra dairesinde geri alırsa, satış isteme süreleri itirazın iptali davasında davanın konusunuz kaldığına ilişkin karar verildiği tarihten itibaren değil, icra müdürlüğünde itirazın geri alındığı tarihten itibaren yeniden işlemeye başlar.</a:t>
            </a:r>
          </a:p>
          <a:p>
            <a:pPr marL="285750" indent="-285750" algn="just">
              <a:buFont typeface="Wingdings" panose="05000000000000000000" pitchFamily="2" charset="2"/>
              <a:buChar char="ü"/>
            </a:pP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İİK m.107 «</a:t>
            </a:r>
            <a:r>
              <a:rPr lang="tr-TR" sz="1400" b="1" dirty="0" smtClean="0">
                <a:latin typeface="Times New Roman" panose="02020603050405020304" pitchFamily="18" charset="0"/>
                <a:cs typeface="Times New Roman" panose="02020603050405020304" pitchFamily="18" charset="0"/>
              </a:rPr>
              <a:t>Her </a:t>
            </a:r>
            <a:r>
              <a:rPr lang="tr-TR" sz="1400" b="1" dirty="0">
                <a:latin typeface="Times New Roman" panose="02020603050405020304" pitchFamily="18" charset="0"/>
                <a:cs typeface="Times New Roman" panose="02020603050405020304" pitchFamily="18" charset="0"/>
              </a:rPr>
              <a:t>alacaklı mensup olduğu derece namına satış talebinde bulunabilir. 100 üncü maddenin son fıkrası mucibince hacizleri evvelki dereceden artacak bedeller için muteber olan alacaklılardan her biri dahi mensup olduğu derece namına satış </a:t>
            </a:r>
            <a:r>
              <a:rPr lang="tr-TR" sz="1400" b="1" dirty="0" smtClean="0">
                <a:latin typeface="Times New Roman" panose="02020603050405020304" pitchFamily="18" charset="0"/>
                <a:cs typeface="Times New Roman" panose="02020603050405020304" pitchFamily="18" charset="0"/>
              </a:rPr>
              <a:t>isteyebilir.»</a:t>
            </a:r>
          </a:p>
        </p:txBody>
      </p:sp>
    </p:spTree>
    <p:extLst>
      <p:ext uri="{BB962C8B-B14F-4D97-AF65-F5344CB8AC3E}">
        <p14:creationId xmlns:p14="http://schemas.microsoft.com/office/powerpoint/2010/main" val="220678924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21702" y="1844824"/>
            <a:ext cx="8244916" cy="3600986"/>
          </a:xfrm>
          <a:prstGeom prst="rect">
            <a:avLst/>
          </a:prstGeom>
        </p:spPr>
        <p:txBody>
          <a:bodyPr wrap="square">
            <a:spAutoFit/>
          </a:bodyPr>
          <a:lstStyle/>
          <a:p>
            <a:pPr algn="just">
              <a:buFont typeface="Wingdings" pitchFamily="2" charset="2"/>
              <a:buChar char="ü"/>
            </a:pPr>
            <a:r>
              <a:rPr lang="tr-TR" sz="1400" dirty="0">
                <a:latin typeface="Times New Roman" panose="02020603050405020304" pitchFamily="18" charset="0"/>
                <a:cs typeface="Times New Roman" panose="02020603050405020304" pitchFamily="18" charset="0"/>
              </a:rPr>
              <a:t>İhalenin alacağa mahsuben yapıldığı </a:t>
            </a:r>
            <a:r>
              <a:rPr lang="tr-TR" sz="1400" dirty="0" smtClean="0">
                <a:latin typeface="Times New Roman" panose="02020603050405020304" pitchFamily="18" charset="0"/>
                <a:cs typeface="Times New Roman" panose="02020603050405020304" pitchFamily="18" charset="0"/>
              </a:rPr>
              <a:t>durumlarda </a:t>
            </a:r>
            <a:r>
              <a:rPr lang="tr-TR" sz="1400" dirty="0">
                <a:latin typeface="Times New Roman" panose="02020603050405020304" pitchFamily="18" charset="0"/>
                <a:cs typeface="Times New Roman" panose="02020603050405020304" pitchFamily="18" charset="0"/>
              </a:rPr>
              <a:t>tahsil </a:t>
            </a:r>
            <a:r>
              <a:rPr lang="tr-TR" sz="1400" dirty="0" smtClean="0">
                <a:latin typeface="Times New Roman" panose="02020603050405020304" pitchFamily="18" charset="0"/>
                <a:cs typeface="Times New Roman" panose="02020603050405020304" pitchFamily="18" charset="0"/>
              </a:rPr>
              <a:t>harcı ihale bedeli üzerinden </a:t>
            </a:r>
            <a:r>
              <a:rPr lang="tr-TR" sz="1400" b="1" u="sng" dirty="0" smtClean="0">
                <a:latin typeface="Times New Roman" panose="02020603050405020304" pitchFamily="18" charset="0"/>
                <a:cs typeface="Times New Roman" panose="02020603050405020304" pitchFamily="18" charset="0"/>
              </a:rPr>
              <a:t>ödenmez.</a:t>
            </a:r>
          </a:p>
          <a:p>
            <a:pPr algn="just">
              <a:buFont typeface="Wingdings" pitchFamily="2" charset="2"/>
              <a:buChar char="ü"/>
            </a:pPr>
            <a:endParaRPr lang="tr-TR" sz="14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sz="1400" dirty="0" smtClean="0">
                <a:latin typeface="Times New Roman" panose="02020603050405020304" pitchFamily="18" charset="0"/>
                <a:cs typeface="Times New Roman" panose="02020603050405020304" pitchFamily="18" charset="0"/>
              </a:rPr>
              <a:t>Tahsil harcı ödenirken;</a:t>
            </a:r>
          </a:p>
          <a:p>
            <a:pPr algn="just"/>
            <a:endParaRPr lang="tr-TR" sz="1400" dirty="0" smtClean="0">
              <a:latin typeface="Times New Roman" panose="02020603050405020304" pitchFamily="18" charset="0"/>
              <a:cs typeface="Times New Roman" panose="02020603050405020304" pitchFamily="18" charset="0"/>
            </a:endParaRPr>
          </a:p>
          <a:p>
            <a:pPr lvl="0" algn="just">
              <a:buFont typeface="Arial" pitchFamily="34" charset="0"/>
              <a:buChar char="•"/>
            </a:pPr>
            <a:r>
              <a:rPr lang="tr-TR" sz="1400" dirty="0" smtClean="0">
                <a:latin typeface="Times New Roman" panose="02020603050405020304" pitchFamily="18" charset="0"/>
                <a:cs typeface="Times New Roman" panose="02020603050405020304" pitchFamily="18" charset="0"/>
              </a:rPr>
              <a:t>Emlak </a:t>
            </a:r>
            <a:r>
              <a:rPr lang="tr-TR" sz="1400" dirty="0">
                <a:latin typeface="Times New Roman" panose="02020603050405020304" pitchFamily="18" charset="0"/>
                <a:cs typeface="Times New Roman" panose="02020603050405020304" pitchFamily="18" charset="0"/>
              </a:rPr>
              <a:t>vergi </a:t>
            </a:r>
            <a:r>
              <a:rPr lang="tr-TR" sz="1400" dirty="0" smtClean="0">
                <a:latin typeface="Times New Roman" panose="02020603050405020304" pitchFamily="18" charset="0"/>
                <a:cs typeface="Times New Roman" panose="02020603050405020304" pitchFamily="18" charset="0"/>
              </a:rPr>
              <a:t>borcu/motorlu </a:t>
            </a:r>
            <a:r>
              <a:rPr lang="tr-TR" sz="1400" dirty="0">
                <a:latin typeface="Times New Roman" panose="02020603050405020304" pitchFamily="18" charset="0"/>
                <a:cs typeface="Times New Roman" panose="02020603050405020304" pitchFamily="18" charset="0"/>
              </a:rPr>
              <a:t>taşıtlar vergisi </a:t>
            </a:r>
            <a:endParaRPr lang="tr-TR" sz="1400" dirty="0" smtClean="0">
              <a:latin typeface="Times New Roman" panose="02020603050405020304" pitchFamily="18" charset="0"/>
              <a:cs typeface="Times New Roman" panose="02020603050405020304" pitchFamily="18" charset="0"/>
            </a:endParaRPr>
          </a:p>
          <a:p>
            <a:pPr lvl="0" algn="just">
              <a:buFont typeface="Arial" pitchFamily="34" charset="0"/>
              <a:buChar char="•"/>
            </a:pPr>
            <a:r>
              <a:rPr lang="tr-TR" sz="1400" dirty="0" smtClean="0">
                <a:latin typeface="Times New Roman" panose="02020603050405020304" pitchFamily="18" charset="0"/>
                <a:cs typeface="Times New Roman" panose="02020603050405020304" pitchFamily="18" charset="0"/>
              </a:rPr>
              <a:t>Tellaliye</a:t>
            </a:r>
            <a:endParaRPr lang="tr-TR" sz="1400" dirty="0">
              <a:latin typeface="Times New Roman" panose="02020603050405020304" pitchFamily="18" charset="0"/>
              <a:cs typeface="Times New Roman" panose="02020603050405020304" pitchFamily="18" charset="0"/>
            </a:endParaRPr>
          </a:p>
          <a:p>
            <a:pPr lvl="0" algn="just">
              <a:buFont typeface="Arial" pitchFamily="34" charset="0"/>
              <a:buChar char="•"/>
            </a:pPr>
            <a:r>
              <a:rPr lang="tr-TR" sz="1400" dirty="0">
                <a:latin typeface="Times New Roman" panose="02020603050405020304" pitchFamily="18" charset="0"/>
                <a:cs typeface="Times New Roman" panose="02020603050405020304" pitchFamily="18" charset="0"/>
              </a:rPr>
              <a:t>Satış masrafları,</a:t>
            </a:r>
          </a:p>
          <a:p>
            <a:pPr lvl="0" algn="just">
              <a:buFont typeface="Arial" pitchFamily="34" charset="0"/>
              <a:buChar char="•"/>
            </a:pPr>
            <a:r>
              <a:rPr lang="tr-TR" sz="1400" dirty="0">
                <a:latin typeface="Times New Roman" panose="02020603050405020304" pitchFamily="18" charset="0"/>
                <a:cs typeface="Times New Roman" panose="02020603050405020304" pitchFamily="18" charset="0"/>
              </a:rPr>
              <a:t>Tapu satım harcı </a:t>
            </a:r>
            <a:endParaRPr lang="tr-TR" sz="1400" dirty="0" smtClean="0">
              <a:latin typeface="Times New Roman" panose="02020603050405020304" pitchFamily="18" charset="0"/>
              <a:cs typeface="Times New Roman" panose="02020603050405020304" pitchFamily="18" charset="0"/>
            </a:endParaRPr>
          </a:p>
          <a:p>
            <a:pPr lvl="0" algn="just">
              <a:buFont typeface="Arial" pitchFamily="34" charset="0"/>
              <a:buChar char="•"/>
            </a:pPr>
            <a:r>
              <a:rPr lang="tr-TR" sz="1400" dirty="0" smtClean="0">
                <a:latin typeface="Times New Roman" panose="02020603050405020304" pitchFamily="18" charset="0"/>
                <a:cs typeface="Times New Roman" panose="02020603050405020304" pitchFamily="18" charset="0"/>
              </a:rPr>
              <a:t>Menkul mal satışlarında </a:t>
            </a:r>
            <a:r>
              <a:rPr lang="tr-TR" sz="1400" dirty="0" err="1" smtClean="0">
                <a:latin typeface="Times New Roman" panose="02020603050405020304" pitchFamily="18" charset="0"/>
                <a:cs typeface="Times New Roman" panose="02020603050405020304" pitchFamily="18" charset="0"/>
              </a:rPr>
              <a:t>yedieminlik</a:t>
            </a:r>
            <a:r>
              <a:rPr lang="tr-TR" sz="1400" dirty="0" smtClean="0">
                <a:latin typeface="Times New Roman" panose="02020603050405020304" pitchFamily="18" charset="0"/>
                <a:cs typeface="Times New Roman" panose="02020603050405020304" pitchFamily="18" charset="0"/>
              </a:rPr>
              <a:t> ücreti,</a:t>
            </a:r>
            <a:endParaRPr lang="tr-TR" sz="1400" dirty="0">
              <a:latin typeface="Times New Roman" panose="02020603050405020304" pitchFamily="18" charset="0"/>
              <a:cs typeface="Times New Roman" panose="02020603050405020304" pitchFamily="18" charset="0"/>
            </a:endParaRPr>
          </a:p>
          <a:p>
            <a:pPr lvl="0" algn="just"/>
            <a:endParaRPr lang="tr-TR" sz="1400" dirty="0">
              <a:latin typeface="Times New Roman" panose="02020603050405020304" pitchFamily="18" charset="0"/>
              <a:cs typeface="Times New Roman" panose="02020603050405020304" pitchFamily="18" charset="0"/>
            </a:endParaRPr>
          </a:p>
          <a:p>
            <a:pPr algn="just"/>
            <a:r>
              <a:rPr lang="tr-TR" sz="1400" dirty="0">
                <a:latin typeface="Times New Roman" panose="02020603050405020304" pitchFamily="18" charset="0"/>
                <a:cs typeface="Times New Roman" panose="02020603050405020304" pitchFamily="18" charset="0"/>
              </a:rPr>
              <a:t>gibi </a:t>
            </a:r>
            <a:r>
              <a:rPr lang="tr-TR" sz="1400" dirty="0" smtClean="0">
                <a:latin typeface="Times New Roman" panose="02020603050405020304" pitchFamily="18" charset="0"/>
                <a:cs typeface="Times New Roman" panose="02020603050405020304" pitchFamily="18" charset="0"/>
              </a:rPr>
              <a:t>satış bedelinden öncelikle ödenmesi gereken, ancak alacağa mahsuben ihale yapıldığı için alacaklı tarafın uhdesinde kalan harç ve masrafların </a:t>
            </a:r>
            <a:r>
              <a:rPr lang="tr-TR" sz="1400" dirty="0">
                <a:latin typeface="Times New Roman" panose="02020603050405020304" pitchFamily="18" charset="0"/>
                <a:cs typeface="Times New Roman" panose="02020603050405020304" pitchFamily="18" charset="0"/>
              </a:rPr>
              <a:t>ihale bedelinden </a:t>
            </a:r>
            <a:r>
              <a:rPr lang="tr-TR" sz="1400" dirty="0" smtClean="0">
                <a:latin typeface="Times New Roman" panose="02020603050405020304" pitchFamily="18" charset="0"/>
                <a:cs typeface="Times New Roman" panose="02020603050405020304" pitchFamily="18" charset="0"/>
              </a:rPr>
              <a:t>düşülmesi ve bakiye kalan matrah üzerinden tahsil harcının hesaplanması gerekir</a:t>
            </a:r>
            <a:r>
              <a:rPr lang="tr-TR" sz="1400" dirty="0">
                <a:latin typeface="Times New Roman" panose="02020603050405020304" pitchFamily="18" charset="0"/>
                <a:cs typeface="Times New Roman" panose="02020603050405020304" pitchFamily="18" charset="0"/>
              </a:rPr>
              <a:t>. (Yargıtay 12.HD., 09.02.2016, E.26909, K.3106)</a:t>
            </a:r>
          </a:p>
          <a:p>
            <a:pPr algn="just"/>
            <a:endParaRPr lang="tr-TR" sz="1400" dirty="0" smtClean="0">
              <a:latin typeface="Times New Roman" panose="02020603050405020304" pitchFamily="18" charset="0"/>
              <a:cs typeface="Times New Roman" panose="02020603050405020304" pitchFamily="18" charset="0"/>
            </a:endParaRPr>
          </a:p>
          <a:p>
            <a:pPr algn="just"/>
            <a:endParaRPr lang="tr-TR" sz="1400" dirty="0" smtClean="0">
              <a:latin typeface="Times New Roman" panose="02020603050405020304" pitchFamily="18" charset="0"/>
              <a:cs typeface="Times New Roman" panose="02020603050405020304" pitchFamily="18" charset="0"/>
            </a:endParaRPr>
          </a:p>
          <a:p>
            <a:pPr algn="just"/>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884340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fade">
                                      <p:cBhvr>
                                        <p:cTn id="23" dur="500"/>
                                        <p:tgtEl>
                                          <p:spTgt spid="4">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fade">
                                      <p:cBhvr>
                                        <p:cTn id="26" dur="500"/>
                                        <p:tgtEl>
                                          <p:spTgt spid="4">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fade">
                                      <p:cBhvr>
                                        <p:cTn id="29" dur="500"/>
                                        <p:tgtEl>
                                          <p:spTgt spid="4">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23528" y="1340768"/>
            <a:ext cx="8244916" cy="3970318"/>
          </a:xfrm>
          <a:prstGeom prst="rect">
            <a:avLst/>
          </a:prstGeom>
        </p:spPr>
        <p:txBody>
          <a:bodyPr wrap="square">
            <a:spAutoFit/>
          </a:bodyPr>
          <a:lstStyle/>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Harçlar Kanunu m.123/3 </a:t>
            </a:r>
            <a:r>
              <a:rPr lang="tr-TR" sz="1400" b="1" dirty="0" smtClean="0">
                <a:latin typeface="Times New Roman" panose="02020603050405020304" pitchFamily="18" charset="0"/>
                <a:cs typeface="Times New Roman" panose="02020603050405020304" pitchFamily="18" charset="0"/>
              </a:rPr>
              <a:t>«….bankalar</a:t>
            </a:r>
            <a:r>
              <a:rPr lang="tr-TR" sz="1400" b="1" dirty="0">
                <a:latin typeface="Times New Roman" panose="02020603050405020304" pitchFamily="18" charset="0"/>
                <a:cs typeface="Times New Roman" panose="02020603050405020304" pitchFamily="18" charset="0"/>
              </a:rPr>
              <a:t>, yurt dışı kredi kuruluşları ve uluslararası kurumlarca kullandırılacak </a:t>
            </a:r>
            <a:r>
              <a:rPr lang="tr-TR" sz="1400" b="1" dirty="0" smtClean="0">
                <a:latin typeface="Times New Roman" panose="02020603050405020304" pitchFamily="18" charset="0"/>
                <a:cs typeface="Times New Roman" panose="02020603050405020304" pitchFamily="18" charset="0"/>
              </a:rPr>
              <a:t>kredilere</a:t>
            </a:r>
            <a:r>
              <a:rPr lang="tr-TR" sz="1400" b="1" dirty="0">
                <a:latin typeface="Times New Roman" panose="02020603050405020304" pitchFamily="18" charset="0"/>
                <a:cs typeface="Times New Roman" panose="02020603050405020304" pitchFamily="18" charset="0"/>
              </a:rPr>
              <a:t>, bunların teminatlarına ve geri ödenmelerine ilişkin işlemler (yargı harçları </a:t>
            </a:r>
            <a:r>
              <a:rPr lang="tr-TR" sz="1400" b="1" dirty="0" smtClean="0">
                <a:latin typeface="Times New Roman" panose="02020603050405020304" pitchFamily="18" charset="0"/>
                <a:cs typeface="Times New Roman" panose="02020603050405020304" pitchFamily="18" charset="0"/>
              </a:rPr>
              <a:t>hariç) bu </a:t>
            </a:r>
            <a:r>
              <a:rPr lang="tr-TR" sz="1400" b="1" dirty="0">
                <a:latin typeface="Times New Roman" panose="02020603050405020304" pitchFamily="18" charset="0"/>
                <a:cs typeface="Times New Roman" panose="02020603050405020304" pitchFamily="18" charset="0"/>
              </a:rPr>
              <a:t>Kanun'da yazılı harçlardan müstesnadır."  </a:t>
            </a:r>
            <a:r>
              <a:rPr lang="tr-TR" sz="1400" dirty="0" smtClean="0">
                <a:latin typeface="Times New Roman" panose="02020603050405020304" pitchFamily="18" charset="0"/>
                <a:cs typeface="Times New Roman" panose="02020603050405020304" pitchFamily="18" charset="0"/>
              </a:rPr>
              <a:t>Tapu harçları yargı harcı olmadığından alacağa mahsuben bankaya yapılan ihalelerde bankadan tapu harcı alınmaması gerekir. </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Ancak Yargıtay Harçlar Kanunu m.123/3 hükmünün belli bazı istisnai krediler için uygulanabileceği görüşündedir. «</a:t>
            </a:r>
            <a:r>
              <a:rPr lang="tr-TR" sz="1400" i="1" dirty="0" smtClean="0">
                <a:latin typeface="Times New Roman" panose="02020603050405020304" pitchFamily="18" charset="0"/>
                <a:cs typeface="Times New Roman" panose="02020603050405020304" pitchFamily="18" charset="0"/>
              </a:rPr>
              <a:t>Yasa </a:t>
            </a:r>
            <a:r>
              <a:rPr lang="tr-TR" sz="1400" i="1" dirty="0">
                <a:latin typeface="Times New Roman" panose="02020603050405020304" pitchFamily="18" charset="0"/>
                <a:cs typeface="Times New Roman" panose="02020603050405020304" pitchFamily="18" charset="0"/>
              </a:rPr>
              <a:t>koyucu, finansman sıkıntısı çeken bankalar, yurtdışı kredi kuruluşları ve uluslararası kurumların, müşterilerine kullandırmak amacıyla </a:t>
            </a:r>
            <a:r>
              <a:rPr lang="tr-TR" sz="1400" i="1" dirty="0" err="1">
                <a:latin typeface="Times New Roman" panose="02020603050405020304" pitchFamily="18" charset="0"/>
                <a:cs typeface="Times New Roman" panose="02020603050405020304" pitchFamily="18" charset="0"/>
              </a:rPr>
              <a:t>sendikasyon</a:t>
            </a:r>
            <a:r>
              <a:rPr lang="tr-TR" sz="1400" i="1" dirty="0">
                <a:latin typeface="Times New Roman" panose="02020603050405020304" pitchFamily="18" charset="0"/>
                <a:cs typeface="Times New Roman" panose="02020603050405020304" pitchFamily="18" charset="0"/>
              </a:rPr>
              <a:t> kredisi gibi büyük miktarlı kredilere kendi portföylerinde yer vererek yurt içi veya yurt dışı kredi kuruluşlarından finansman desteği alabilmelerini kolaylaştırmak ve kredi maliyetlerini azaltmak amacıyla bu nitelikteki kredilerin temini ve bunların teminatları ile geri ödemelerine ilişkin işlemlerden harç alınmayacağını öngörmüştür. </a:t>
            </a:r>
            <a:r>
              <a:rPr lang="tr-TR" sz="1400" i="1" dirty="0" smtClean="0">
                <a:latin typeface="Times New Roman" panose="02020603050405020304" pitchFamily="18" charset="0"/>
                <a:cs typeface="Times New Roman" panose="02020603050405020304" pitchFamily="18" charset="0"/>
              </a:rPr>
              <a:t>Yasa </a:t>
            </a:r>
            <a:r>
              <a:rPr lang="tr-TR" sz="1400" i="1" dirty="0">
                <a:latin typeface="Times New Roman" panose="02020603050405020304" pitchFamily="18" charset="0"/>
                <a:cs typeface="Times New Roman" panose="02020603050405020304" pitchFamily="18" charset="0"/>
              </a:rPr>
              <a:t>koyucu anılan maddede</a:t>
            </a:r>
            <a:r>
              <a:rPr lang="tr-TR" sz="1400" i="1" dirty="0" smtClean="0">
                <a:latin typeface="Times New Roman" panose="02020603050405020304" pitchFamily="18" charset="0"/>
                <a:cs typeface="Times New Roman" panose="02020603050405020304" pitchFamily="18" charset="0"/>
              </a:rPr>
              <a:t>; bankalar</a:t>
            </a:r>
            <a:r>
              <a:rPr lang="tr-TR" sz="1400" i="1" dirty="0">
                <a:latin typeface="Times New Roman" panose="02020603050405020304" pitchFamily="18" charset="0"/>
                <a:cs typeface="Times New Roman" panose="02020603050405020304" pitchFamily="18" charset="0"/>
              </a:rPr>
              <a:t>, yurt dışı kredi kuruluşları ve uluslararası kurumlarca kullandırılmak üzere temin edilen kredilere ait bazı işlemlerden harç alınmayacağını belirttiğine göre</a:t>
            </a:r>
            <a:r>
              <a:rPr lang="tr-TR" sz="1400" i="1" dirty="0" smtClean="0">
                <a:latin typeface="Times New Roman" panose="02020603050405020304" pitchFamily="18" charset="0"/>
                <a:cs typeface="Times New Roman" panose="02020603050405020304" pitchFamily="18" charset="0"/>
              </a:rPr>
              <a:t>; bankaların</a:t>
            </a:r>
            <a:r>
              <a:rPr lang="tr-TR" sz="1400" i="1" dirty="0">
                <a:latin typeface="Times New Roman" panose="02020603050405020304" pitchFamily="18" charset="0"/>
                <a:cs typeface="Times New Roman" panose="02020603050405020304" pitchFamily="18" charset="0"/>
              </a:rPr>
              <a:t>, kendi öz kaynaklarından veya diğer kredi kurumlarından temin ettikleri kredileri, genel kredi sözleşmesiyle gerçek veya tüzel kişilere teminatlı veya teminatsız olarak kullandırmaları halinde, 492 sayılı Kanunun değişik 123 /son maddesindeki istisnadan faydalanmaları olanaklı değildir</a:t>
            </a:r>
            <a:r>
              <a:rPr lang="tr-TR" sz="1400" i="1"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(Yargıtay HGK, 15.01.2014, E.12-2258, K.7)</a:t>
            </a:r>
            <a:endParaRPr lang="tr-TR" sz="1400" i="1" dirty="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322558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412751" y="1484784"/>
            <a:ext cx="8191697" cy="4832092"/>
          </a:xfrm>
          <a:prstGeom prst="rect">
            <a:avLst/>
          </a:prstGeom>
        </p:spPr>
        <p:txBody>
          <a:bodyPr wrap="square">
            <a:spAutoFit/>
          </a:bodyPr>
          <a:lstStyle/>
          <a:p>
            <a:pPr marL="285750" indent="-285750">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Katma değer vergisi ihale alıcısına ait bir vergidir. Satış bedelinden ödenmez. İhale kesinleştikten sonra ödenir. İhale </a:t>
            </a:r>
            <a:r>
              <a:rPr lang="tr-TR" sz="1400" dirty="0" err="1" smtClean="0">
                <a:latin typeface="Times New Roman" panose="02020603050405020304" pitchFamily="18" charset="0"/>
                <a:cs typeface="Times New Roman" panose="02020603050405020304" pitchFamily="18" charset="0"/>
              </a:rPr>
              <a:t>fesh</a:t>
            </a:r>
            <a:r>
              <a:rPr lang="tr-TR" sz="1400" dirty="0" smtClean="0">
                <a:latin typeface="Times New Roman" panose="02020603050405020304" pitchFamily="18" charset="0"/>
                <a:cs typeface="Times New Roman" panose="02020603050405020304" pitchFamily="18" charset="0"/>
              </a:rPr>
              <a:t> edilirse ödenmez.</a:t>
            </a:r>
          </a:p>
          <a:p>
            <a:pPr marL="285750" indent="-285750">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150 m2’ den büyük konutlarda ve metrekareye bakılmaksızın tüm işyerlerinde  %18, 150 m2’den düşük konutlarda %1 olarak uygulanır.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2012/4116 </a:t>
            </a:r>
            <a:r>
              <a:rPr lang="tr-TR" sz="1400" dirty="0">
                <a:latin typeface="Times New Roman" panose="02020603050405020304" pitchFamily="18" charset="0"/>
                <a:cs typeface="Times New Roman" panose="02020603050405020304" pitchFamily="18" charset="0"/>
              </a:rPr>
              <a:t>sayılı Bakanlar Kurulu Kararı gereğince, büyükşehir belediye sınırları içerisindeki 150 m2 den küçük kimi konutların birim metrekare maliyet değerine göre KDV oranının %8 veya %18 olabileceği dikkate alınmalıdır</a:t>
            </a:r>
            <a:r>
              <a:rPr lang="tr-TR" sz="14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KDV ile ilgili ihtilaflar vergi mahkemelerinin değil, icra mahkemesinin görev alanına girer. (Uyuşmazlık Mahkemesi, 11.03.2013, E.182, K.321)</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KDV ödenmeyecek haller;</a:t>
            </a:r>
          </a:p>
          <a:p>
            <a:pPr algn="just"/>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 Gayrimenkulün kredi alacağına mahsuben bankaya ihale edilmesi (3065 S.K. m.17/4-r) halinde ihale alacaklı banka yönünden KDV’den istisnadır. (Satış ilanında istisnaya yer verilmez)</a:t>
            </a:r>
          </a:p>
          <a:p>
            <a:pPr algn="just"/>
            <a:endParaRPr lang="tr-TR" sz="1400" dirty="0">
              <a:latin typeface="Times New Roman" panose="02020603050405020304" pitchFamily="18" charset="0"/>
              <a:cs typeface="Times New Roman" panose="02020603050405020304" pitchFamily="18" charset="0"/>
            </a:endParaRPr>
          </a:p>
          <a:p>
            <a:pPr algn="just"/>
            <a:r>
              <a:rPr lang="tr-TR" sz="1400" dirty="0" smtClean="0">
                <a:latin typeface="Times New Roman" panose="02020603050405020304" pitchFamily="18" charset="0"/>
                <a:cs typeface="Times New Roman" panose="02020603050405020304" pitchFamily="18" charset="0"/>
              </a:rPr>
              <a:t>                    - Satışa konu edilen taşınmaz gayrimenkul bir şirkete ait ve iki yıldan fazladır bu şirketin aktifinde yer alıyorsa ihale tüm alıcılar yönünden KDV’den istisnadır. (Satış ilanında bu istisnaya yer verilmemesi, ihaleye katılımı azaltıcı bir eksiklik olduğundan ihalenin feshi nedeni olabilir.) (Satışa konu taşınmaz gayrimenkul ticareti ile uğraşan bir firmanın ticari amaçla elinde bulundurduğu bir taşınmaz ise istisna uygulanmaz)</a:t>
            </a:r>
          </a:p>
        </p:txBody>
      </p:sp>
    </p:spTree>
    <p:extLst>
      <p:ext uri="{BB962C8B-B14F-4D97-AF65-F5344CB8AC3E}">
        <p14:creationId xmlns:p14="http://schemas.microsoft.com/office/powerpoint/2010/main" val="113467514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Effect transition="in" filter="fade">
                                      <p:cBhvr>
                                        <p:cTn id="30" dur="500"/>
                                        <p:tgtEl>
                                          <p:spTgt spid="4">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Effect transition="in" filter="fade">
                                      <p:cBhvr>
                                        <p:cTn id="3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466225" y="1556792"/>
            <a:ext cx="7994207" cy="4031873"/>
          </a:xfrm>
          <a:prstGeom prst="rect">
            <a:avLst/>
          </a:prstGeom>
        </p:spPr>
        <p:txBody>
          <a:bodyPr wrap="square">
            <a:spAutoFit/>
          </a:bodyPr>
          <a:lstStyle/>
          <a:p>
            <a:pPr algn="just">
              <a:buFont typeface="Wingdings" pitchFamily="2" charset="2"/>
              <a:buChar char="ü"/>
            </a:pPr>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Tellaliye ihale bedeli üzerinden hesaplanır. Tahsil harcında olduğu gibi satış bedelinden ödenmesi gereken masraflar ihale bedelinden düşülerek hesaplanmaz.</a:t>
            </a:r>
          </a:p>
          <a:p>
            <a:pPr algn="just">
              <a:buFont typeface="Wingdings" pitchFamily="2" charset="2"/>
              <a:buChar char="ü"/>
            </a:pPr>
            <a:endParaRPr lang="tr-TR" sz="1400" b="1" u="sng"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sz="1400" dirty="0" smtClean="0">
                <a:latin typeface="Times New Roman" panose="02020603050405020304" pitchFamily="18" charset="0"/>
                <a:cs typeface="Times New Roman" panose="02020603050405020304" pitchFamily="18" charset="0"/>
              </a:rPr>
              <a:t>Tellaliye harcının sorumlusu malı satılan borçludur. (2464 S.K m.68) Bu nedenle, ilan ve şartnamede tellaliye harcının ihale alıcısından talep edileceğine yer verilmemelidir.</a:t>
            </a:r>
          </a:p>
          <a:p>
            <a:pPr algn="just">
              <a:buFont typeface="Wingdings" pitchFamily="2" charset="2"/>
              <a:buChar char="ü"/>
            </a:pPr>
            <a:endParaRPr lang="tr-TR" sz="14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sz="1400" dirty="0" smtClean="0">
                <a:latin typeface="Times New Roman" panose="02020603050405020304" pitchFamily="18" charset="0"/>
                <a:cs typeface="Times New Roman" panose="02020603050405020304" pitchFamily="18" charset="0"/>
              </a:rPr>
              <a:t>Tellaliye harcı Harçlar Kanunun gereği değil, 2464 Sayılı Belediye Gelirleri Kanunu gereğince tahsil edildiğinden, Harçlar Kanunu’nun 123/3 maddesinde yer alan istisnanın uygulanma imkanı bulunmamaktadır.</a:t>
            </a:r>
          </a:p>
          <a:p>
            <a:pPr algn="just">
              <a:buFont typeface="Wingdings" pitchFamily="2" charset="2"/>
              <a:buChar char="ü"/>
            </a:pPr>
            <a:endParaRPr lang="tr-TR" sz="14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sz="1400" dirty="0" smtClean="0">
                <a:latin typeface="Times New Roman" panose="02020603050405020304" pitchFamily="18" charset="0"/>
                <a:cs typeface="Times New Roman" panose="02020603050405020304" pitchFamily="18" charset="0"/>
              </a:rPr>
              <a:t>İhalenin kesinleşmesiyle tellaliye harcı ödeme yükümlülüğü doğar. İhalenin kesinleşmesinden sonra icra müdürlüğünce ödeme için süre verilmeden ihalenin feshine karar verilemez.</a:t>
            </a:r>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(23.3.1955 </a:t>
            </a:r>
            <a:r>
              <a:rPr lang="tr-TR" sz="1400" dirty="0">
                <a:latin typeface="Times New Roman" panose="02020603050405020304" pitchFamily="18" charset="0"/>
                <a:cs typeface="Times New Roman" panose="02020603050405020304" pitchFamily="18" charset="0"/>
              </a:rPr>
              <a:t>tarihli ve 1/5 sayılı </a:t>
            </a:r>
            <a:r>
              <a:rPr lang="tr-TR" sz="1400" dirty="0" smtClean="0">
                <a:latin typeface="Times New Roman" panose="02020603050405020304" pitchFamily="18" charset="0"/>
                <a:cs typeface="Times New Roman" panose="02020603050405020304" pitchFamily="18" charset="0"/>
              </a:rPr>
              <a:t>İBK)</a:t>
            </a:r>
          </a:p>
          <a:p>
            <a:pPr algn="just">
              <a:buFont typeface="Wingdings" pitchFamily="2" charset="2"/>
              <a:buChar char="ü"/>
            </a:pPr>
            <a:endParaRPr lang="tr-TR" sz="14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sz="1400" dirty="0" smtClean="0">
                <a:latin typeface="Times New Roman" panose="02020603050405020304" pitchFamily="18" charset="0"/>
                <a:cs typeface="Times New Roman" panose="02020603050405020304" pitchFamily="18" charset="0"/>
              </a:rPr>
              <a:t>Çağrılmasına rağmen tellal ihaleye gelmezse icra memuru bu durumu satış tutanağına geçirir ve herhangi bir üçüncü kişiyi tellal olarak görevlendirir. – Kendisi ve ihaleye iştirak edenler dışındaki bir üçüncü kişiyi-</a:t>
            </a: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a:p>
            <a:pPr algn="just"/>
            <a:endParaRPr lang="tr-TR" sz="16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260152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433475" y="1412776"/>
            <a:ext cx="8280920" cy="3816429"/>
          </a:xfrm>
          <a:prstGeom prst="rect">
            <a:avLst/>
          </a:prstGeom>
        </p:spPr>
        <p:txBody>
          <a:bodyPr wrap="square">
            <a:spAutoFit/>
          </a:bodyPr>
          <a:lstStyle/>
          <a:p>
            <a:pPr algn="just"/>
            <a:r>
              <a:rPr lang="tr-TR" sz="1400" i="1" dirty="0" smtClean="0">
                <a:latin typeface="Times New Roman" panose="02020603050405020304" pitchFamily="18" charset="0"/>
                <a:cs typeface="Times New Roman" panose="02020603050405020304" pitchFamily="18" charset="0"/>
              </a:rPr>
              <a:t>«</a:t>
            </a:r>
            <a:r>
              <a:rPr lang="tr-TR" sz="1400" i="1" dirty="0">
                <a:latin typeface="Times New Roman" panose="02020603050405020304" pitchFamily="18" charset="0"/>
                <a:cs typeface="Times New Roman" panose="02020603050405020304" pitchFamily="18" charset="0"/>
              </a:rPr>
              <a:t>Tellaliye harcı, 2464 Sayılı Belediye Gelirleri Kanunu'nun 67. maddesinde düzenlenmiştir. Buna göre; gerçek veya tüzel kişiler tarafından her ne suretle olursa olsun her çeşit menkul ve gayrimenkul mal ve mahsul satışı tellallık harcına tabidir. Aynı Kanunun 68. maddesinde ise; "tellallık harcını, mal ve mahsullerini satan gerçek veya tüzel kişilerin ödemekle mükellef oldukları" hüküm altına alınmıştır. Bu bağlamda ihalenin feshedilmesi halinde, tellaliye harcının iade edileceği konusunda yasal bir düzenleme bulunmamaktadır. Somut olayda, ihale sırasında tellaliye hizmeti verilmiş ve bu hizmetinin gereği olarak da tellaliye harcı alınmıştır. İhalenin feshedilmiş olması bu hizmetin yapılmadığı sonucunu doğurmayacağından ihalenin feshi halinde tellaliye harcının iadesi istenemez</a:t>
            </a:r>
            <a:r>
              <a:rPr lang="tr-TR" sz="1400" i="1"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(Yargıtay 12.HD., 13.01.2015, E.33352, K.406)</a:t>
            </a:r>
          </a:p>
          <a:p>
            <a:pPr algn="just"/>
            <a:endParaRPr lang="tr-TR" sz="1400" i="1" dirty="0">
              <a:latin typeface="Times New Roman" panose="02020603050405020304" pitchFamily="18" charset="0"/>
              <a:cs typeface="Times New Roman" panose="02020603050405020304" pitchFamily="18" charset="0"/>
            </a:endParaRPr>
          </a:p>
          <a:p>
            <a:pPr algn="just"/>
            <a:r>
              <a:rPr lang="tr-TR" sz="1400" i="1" dirty="0" smtClean="0">
                <a:latin typeface="Times New Roman" panose="02020603050405020304" pitchFamily="18" charset="0"/>
                <a:cs typeface="Times New Roman" panose="02020603050405020304" pitchFamily="18" charset="0"/>
              </a:rPr>
              <a:t>«Yine </a:t>
            </a:r>
            <a:r>
              <a:rPr lang="tr-TR" sz="1400" i="1" dirty="0">
                <a:latin typeface="Times New Roman" panose="02020603050405020304" pitchFamily="18" charset="0"/>
                <a:cs typeface="Times New Roman" panose="02020603050405020304" pitchFamily="18" charset="0"/>
              </a:rPr>
              <a:t>2464 sayılı yasa ile malını satan gerçek veya tüzel kişinin tellaliye harcı mükellefi kabul edilmesi ve matrahın da satışın gayri safi tutarı üzerinden hesaplanması gereği karşısında satışın gerçekleşmesi ve ihalenin kesinleşmesi halinde satış bedeli üzerinden bir defaya mahsus olmak üzere alınacağının kabulü gerekir. İhalenin feshi kararının kesinleşmesi üzerine alıcı daha önce ödemiş olduğu tellaliye resmini de kural olarak geriye isteyebilir. Ancak </a:t>
            </a:r>
            <a:r>
              <a:rPr lang="tr-TR" sz="1400" i="1" u="sng" dirty="0">
                <a:latin typeface="Times New Roman" panose="02020603050405020304" pitchFamily="18" charset="0"/>
                <a:cs typeface="Times New Roman" panose="02020603050405020304" pitchFamily="18" charset="0"/>
              </a:rPr>
              <a:t>ihale alıcısının kusuru ( mesela ihaleye fesat karıştırılmış olması ) nedeni ile feshedilmiş ise </a:t>
            </a:r>
            <a:r>
              <a:rPr lang="tr-TR" sz="1400" i="1" dirty="0">
                <a:latin typeface="Times New Roman" panose="02020603050405020304" pitchFamily="18" charset="0"/>
                <a:cs typeface="Times New Roman" panose="02020603050405020304" pitchFamily="18" charset="0"/>
              </a:rPr>
              <a:t>alıcı tellaliye resmini geri isteyemez</a:t>
            </a:r>
            <a:r>
              <a:rPr lang="tr-TR" sz="1400" i="1"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(Yargıtay 12.HD., 18.04.2000, E.5210, K.6175)</a:t>
            </a:r>
          </a:p>
          <a:p>
            <a:pPr algn="just"/>
            <a:endParaRPr lang="tr-TR" sz="1600" i="1" dirty="0">
              <a:latin typeface="Times New Roman" panose="02020603050405020304" pitchFamily="18" charset="0"/>
              <a:cs typeface="Times New Roman" panose="02020603050405020304" pitchFamily="18" charset="0"/>
            </a:endParaRPr>
          </a:p>
          <a:p>
            <a:pPr algn="just"/>
            <a:endParaRPr lang="tr-TR" sz="16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580122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323528" y="620688"/>
            <a:ext cx="8568952" cy="5228778"/>
          </a:xfrm>
        </p:spPr>
        <p:txBody>
          <a:bodyPr/>
          <a:lstStyle/>
          <a:p>
            <a:pPr marL="285750" indent="-285750" algn="just">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Müflisin </a:t>
            </a:r>
            <a:r>
              <a:rPr lang="tr-TR" dirty="0">
                <a:latin typeface="Times New Roman" panose="02020603050405020304" pitchFamily="18" charset="0"/>
                <a:cs typeface="Times New Roman" panose="02020603050405020304" pitchFamily="18" charset="0"/>
              </a:rPr>
              <a:t>kendisi ihalenin feshi davası </a:t>
            </a:r>
            <a:r>
              <a:rPr lang="tr-TR" dirty="0" smtClean="0">
                <a:latin typeface="Times New Roman" panose="02020603050405020304" pitchFamily="18" charset="0"/>
                <a:cs typeface="Times New Roman" panose="02020603050405020304" pitchFamily="18" charset="0"/>
              </a:rPr>
              <a:t>açabilir. (Yargıtay 12.HD., 23.02.2004, E.25598, K.3655)</a:t>
            </a:r>
            <a:endParaRPr lang="tr-TR" i="1"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endParaRPr lang="tr-TR"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İflas masasına alacak kaydı yaptırmış olan alacaklılar ihalenin feshi davası açamaz. (Yargıtay 12.HD., 02.20.2014, E.22346, K.23326)</a:t>
            </a:r>
            <a:endParaRPr lang="tr-TR" i="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İhale alıcısı malın esaslı unsurlarında hataya düştüğünü ileri sürerek, öğrenme tarihinden itibaren 7 gün içinde ve her halükarda 1 yıl içinde ihalenin feshi davası açabilir. (İİK m.134/7) </a:t>
            </a:r>
          </a:p>
          <a:p>
            <a:pPr algn="just"/>
            <a:endParaRPr lang="tr-TR"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Fabrika gibi içinde eklenti (teferruat) bulunan taşınmazlar paraya çevrildiğinde mutlaka koruma önlemi alınması </a:t>
            </a:r>
            <a:r>
              <a:rPr lang="tr-TR" dirty="0">
                <a:latin typeface="Times New Roman" panose="02020603050405020304" pitchFamily="18" charset="0"/>
                <a:cs typeface="Times New Roman" panose="02020603050405020304" pitchFamily="18" charset="0"/>
              </a:rPr>
              <a:t>değerlendirilmelidir. (İİK m.150/g, İİK </a:t>
            </a:r>
            <a:r>
              <a:rPr lang="tr-TR" dirty="0" smtClean="0">
                <a:latin typeface="Times New Roman" panose="02020603050405020304" pitchFamily="18" charset="0"/>
                <a:cs typeface="Times New Roman" panose="02020603050405020304" pitchFamily="18" charset="0"/>
              </a:rPr>
              <a:t>m.92/3, MK. m.865) Kıymet takdirinde ve satış ilanında yer alan eklentilerin teslim sırasında taşınmazda bulunmaması ihalenin feshine neden olabilecektir. </a:t>
            </a:r>
            <a:r>
              <a:rPr lang="tr-TR" i="1" dirty="0" smtClean="0">
                <a:latin typeface="Times New Roman" panose="02020603050405020304" pitchFamily="18" charset="0"/>
                <a:cs typeface="Times New Roman" panose="02020603050405020304" pitchFamily="18" charset="0"/>
              </a:rPr>
              <a:t>(MK.m.865 «</a:t>
            </a:r>
            <a:r>
              <a:rPr lang="tr-TR" i="1" dirty="0">
                <a:latin typeface="Times New Roman" panose="02020603050405020304" pitchFamily="18" charset="0"/>
                <a:cs typeface="Times New Roman" panose="02020603050405020304" pitchFamily="18" charset="0"/>
              </a:rPr>
              <a:t>Malik, rehinli taşınmazın değerini düşüren davranışlarda bulunursa; alacaklı, hakimden bu gibi davranışları yasaklamasını </a:t>
            </a:r>
            <a:r>
              <a:rPr lang="tr-TR" i="1" dirty="0" smtClean="0">
                <a:latin typeface="Times New Roman" panose="02020603050405020304" pitchFamily="18" charset="0"/>
                <a:cs typeface="Times New Roman" panose="02020603050405020304" pitchFamily="18" charset="0"/>
              </a:rPr>
              <a:t>isteyebilir. Alacaklıya</a:t>
            </a:r>
            <a:r>
              <a:rPr lang="tr-TR" i="1" dirty="0">
                <a:latin typeface="Times New Roman" panose="02020603050405020304" pitchFamily="18" charset="0"/>
                <a:cs typeface="Times New Roman" panose="02020603050405020304" pitchFamily="18" charset="0"/>
              </a:rPr>
              <a:t>, gerekli önlemleri almak üzere hakim tarafından yetki verilebileceği gibi; gecikmesinde tehlike bulunan hallerde alacaklı, böyle bir yetki verilmeden de gerekli önlemleri kendiliğinden alabilir</a:t>
            </a:r>
            <a:r>
              <a:rPr lang="tr-TR" i="1" dirty="0" smtClean="0">
                <a:latin typeface="Times New Roman" panose="02020603050405020304" pitchFamily="18" charset="0"/>
                <a:cs typeface="Times New Roman" panose="02020603050405020304" pitchFamily="18" charset="0"/>
              </a:rPr>
              <a:t>. Alacaklı</a:t>
            </a:r>
            <a:r>
              <a:rPr lang="tr-TR" i="1" dirty="0">
                <a:latin typeface="Times New Roman" panose="02020603050405020304" pitchFamily="18" charset="0"/>
                <a:cs typeface="Times New Roman" panose="02020603050405020304" pitchFamily="18" charset="0"/>
              </a:rPr>
              <a:t>, önlem için yapmış olduğu giderleri malikten isteyebilir ve bu alacakları için taşınmaz üzerinde, tescile gerek olmaksızın ve tescil edilmiş olan diğer yüklerden önce gelen bir rehin hakkına sahip olur</a:t>
            </a:r>
            <a:r>
              <a:rPr lang="tr-TR" i="1" dirty="0" smtClean="0">
                <a:latin typeface="Times New Roman" panose="02020603050405020304" pitchFamily="18" charset="0"/>
                <a:cs typeface="Times New Roman" panose="02020603050405020304" pitchFamily="18" charset="0"/>
              </a:rPr>
              <a:t>.)</a:t>
            </a:r>
            <a:endParaRPr lang="tr-TR" i="1"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206928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20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95536" y="1412776"/>
            <a:ext cx="8064896" cy="3754874"/>
          </a:xfrm>
          <a:prstGeom prst="rect">
            <a:avLst/>
          </a:prstGeom>
        </p:spPr>
        <p:txBody>
          <a:bodyPr wrap="square">
            <a:spAutoFit/>
          </a:bodyPr>
          <a:lstStyle/>
          <a:p>
            <a:pPr algn="just"/>
            <a:r>
              <a:rPr lang="tr-TR" sz="1400" dirty="0">
                <a:latin typeface="Times New Roman" panose="02020603050405020304" pitchFamily="18" charset="0"/>
                <a:cs typeface="Times New Roman" panose="02020603050405020304" pitchFamily="18" charset="0"/>
              </a:rPr>
              <a:t>Konut finansmanından kaynaklanan alacakların güvencesini teşkil etmek üzere alınan  ipotekler için yapılan takiplerde;</a:t>
            </a:r>
          </a:p>
          <a:p>
            <a:pPr algn="just"/>
            <a:r>
              <a:rPr lang="tr-TR" sz="1400" dirty="0">
                <a:latin typeface="Times New Roman" panose="02020603050405020304" pitchFamily="18" charset="0"/>
                <a:cs typeface="Times New Roman" panose="02020603050405020304" pitchFamily="18" charset="0"/>
              </a:rPr>
              <a:t> </a:t>
            </a:r>
          </a:p>
          <a:p>
            <a:pPr lvl="0" algn="just">
              <a:buFont typeface="Wingdings" pitchFamily="2" charset="2"/>
              <a:buChar char="Ø"/>
            </a:pPr>
            <a:r>
              <a:rPr lang="tr-TR" sz="1400" dirty="0">
                <a:latin typeface="Times New Roman" panose="02020603050405020304" pitchFamily="18" charset="0"/>
                <a:cs typeface="Times New Roman" panose="02020603050405020304" pitchFamily="18" charset="0"/>
              </a:rPr>
              <a:t>Taşınmazların kıymet takdirlerinin ancak gayrimenkul değerleme faaliyeti konusunda yetki verilmiş kişi veya kurumlarca yapılabileceği</a:t>
            </a:r>
            <a:r>
              <a:rPr lang="tr-TR" sz="1400" dirty="0" smtClean="0">
                <a:latin typeface="Times New Roman" panose="02020603050405020304" pitchFamily="18" charset="0"/>
                <a:cs typeface="Times New Roman" panose="02020603050405020304" pitchFamily="18" charset="0"/>
              </a:rPr>
              <a:t>,</a:t>
            </a:r>
          </a:p>
          <a:p>
            <a:pPr lvl="0" algn="just"/>
            <a:endParaRPr lang="tr-TR" sz="1400" dirty="0">
              <a:latin typeface="Times New Roman" panose="02020603050405020304" pitchFamily="18" charset="0"/>
              <a:cs typeface="Times New Roman" panose="02020603050405020304" pitchFamily="18" charset="0"/>
            </a:endParaRPr>
          </a:p>
          <a:p>
            <a:pPr lvl="0" algn="just">
              <a:buFont typeface="Wingdings" pitchFamily="2" charset="2"/>
              <a:buChar char="Ø"/>
            </a:pPr>
            <a:r>
              <a:rPr lang="tr-TR" sz="1400" dirty="0">
                <a:latin typeface="Times New Roman" panose="02020603050405020304" pitchFamily="18" charset="0"/>
                <a:cs typeface="Times New Roman" panose="02020603050405020304" pitchFamily="18" charset="0"/>
              </a:rPr>
              <a:t>İhalenin feshi davasının reddi halinde hükmedilen %10 para cezasının %20 olarak uygulanacağı,  </a:t>
            </a:r>
            <a:endParaRPr lang="tr-TR" sz="1400" dirty="0" smtClean="0">
              <a:latin typeface="Times New Roman" panose="02020603050405020304" pitchFamily="18" charset="0"/>
              <a:cs typeface="Times New Roman" panose="02020603050405020304" pitchFamily="18" charset="0"/>
            </a:endParaRPr>
          </a:p>
          <a:p>
            <a:pPr lvl="0" algn="just"/>
            <a:endParaRPr lang="tr-TR" sz="1400" dirty="0">
              <a:latin typeface="Times New Roman" panose="02020603050405020304" pitchFamily="18" charset="0"/>
              <a:cs typeface="Times New Roman" panose="02020603050405020304" pitchFamily="18" charset="0"/>
            </a:endParaRPr>
          </a:p>
          <a:p>
            <a:pPr lvl="0" algn="just">
              <a:buFont typeface="Wingdings" pitchFamily="2" charset="2"/>
              <a:buChar char="Ø"/>
            </a:pPr>
            <a:r>
              <a:rPr lang="tr-TR" sz="1400" dirty="0">
                <a:latin typeface="Times New Roman" panose="02020603050405020304" pitchFamily="18" charset="0"/>
                <a:cs typeface="Times New Roman" panose="02020603050405020304" pitchFamily="18" charset="0"/>
              </a:rPr>
              <a:t>Gönderilen icra emrine karşı icranın geri bırakılması talebinde bulunan ve bu talebi reddedilen borçlunun kararı temyiz etmesi halinde satışı durdurmak için ödeyeceği teminatın %30 olarak uygulanacağı,  </a:t>
            </a:r>
            <a:endParaRPr lang="tr-TR" sz="1400" dirty="0" smtClean="0">
              <a:latin typeface="Times New Roman" panose="02020603050405020304" pitchFamily="18" charset="0"/>
              <a:cs typeface="Times New Roman" panose="02020603050405020304" pitchFamily="18" charset="0"/>
            </a:endParaRPr>
          </a:p>
          <a:p>
            <a:pPr lvl="0" algn="just"/>
            <a:endParaRPr lang="tr-TR" sz="1400" dirty="0">
              <a:latin typeface="Times New Roman" panose="02020603050405020304" pitchFamily="18" charset="0"/>
              <a:cs typeface="Times New Roman" panose="02020603050405020304" pitchFamily="18" charset="0"/>
            </a:endParaRPr>
          </a:p>
          <a:p>
            <a:pPr lvl="0" algn="just">
              <a:buFont typeface="Wingdings" pitchFamily="2" charset="2"/>
              <a:buChar char="Ø"/>
            </a:pPr>
            <a:r>
              <a:rPr lang="tr-TR" sz="1400" dirty="0">
                <a:latin typeface="Times New Roman" panose="02020603050405020304" pitchFamily="18" charset="0"/>
                <a:cs typeface="Times New Roman" panose="02020603050405020304" pitchFamily="18" charset="0"/>
              </a:rPr>
              <a:t>Tahsil harcının ¼ oranında uygulanacağı, </a:t>
            </a:r>
            <a:endParaRPr lang="tr-TR" sz="1400" dirty="0" smtClean="0">
              <a:latin typeface="Times New Roman" panose="02020603050405020304" pitchFamily="18" charset="0"/>
              <a:cs typeface="Times New Roman" panose="02020603050405020304" pitchFamily="18" charset="0"/>
            </a:endParaRPr>
          </a:p>
          <a:p>
            <a:pPr lvl="0" algn="just"/>
            <a:endParaRPr lang="tr-TR" sz="1400" dirty="0">
              <a:latin typeface="Times New Roman" panose="02020603050405020304" pitchFamily="18" charset="0"/>
              <a:cs typeface="Times New Roman" panose="02020603050405020304" pitchFamily="18" charset="0"/>
            </a:endParaRPr>
          </a:p>
          <a:p>
            <a:pPr lvl="0" algn="just">
              <a:buFont typeface="Wingdings" pitchFamily="2" charset="2"/>
              <a:buChar char="Ø"/>
            </a:pPr>
            <a:r>
              <a:rPr lang="tr-TR" sz="1400" dirty="0">
                <a:latin typeface="Times New Roman" panose="02020603050405020304" pitchFamily="18" charset="0"/>
                <a:cs typeface="Times New Roman" panose="02020603050405020304" pitchFamily="18" charset="0"/>
              </a:rPr>
              <a:t>Yapılacak olan ihalelerin gerek Banka gerekse üçüncü kişiler yönünden damga vergisi ve katma değer vergisinden istisna olduğu,</a:t>
            </a:r>
          </a:p>
          <a:p>
            <a:pPr algn="just"/>
            <a:r>
              <a:rPr lang="tr-TR" sz="1400" dirty="0">
                <a:latin typeface="Times New Roman" panose="02020603050405020304" pitchFamily="18" charset="0"/>
                <a:cs typeface="Times New Roman" panose="02020603050405020304" pitchFamily="18" charset="0"/>
              </a:rPr>
              <a:t> </a:t>
            </a:r>
          </a:p>
          <a:p>
            <a:pPr algn="just"/>
            <a:r>
              <a:rPr lang="tr-TR" sz="1400" dirty="0">
                <a:latin typeface="Times New Roman" panose="02020603050405020304" pitchFamily="18" charset="0"/>
                <a:cs typeface="Times New Roman" panose="02020603050405020304" pitchFamily="18" charset="0"/>
              </a:rPr>
              <a:t> göz önünde bulundurulmalıdır.</a:t>
            </a:r>
          </a:p>
        </p:txBody>
      </p:sp>
    </p:spTree>
    <p:extLst>
      <p:ext uri="{BB962C8B-B14F-4D97-AF65-F5344CB8AC3E}">
        <p14:creationId xmlns:p14="http://schemas.microsoft.com/office/powerpoint/2010/main" val="287637202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fade">
                                      <p:cBhvr>
                                        <p:cTn id="32" dur="500"/>
                                        <p:tgtEl>
                                          <p:spTgt spid="4">
                                            <p:txEl>
                                              <p:pRg st="10" end="10"/>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Effect transition="in" filter="fade">
                                      <p:cBhvr>
                                        <p:cTn id="35" dur="500"/>
                                        <p:tgtEl>
                                          <p:spTgt spid="4">
                                            <p:txEl>
                                              <p:pRg st="11" end="11"/>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4">
                                            <p:txEl>
                                              <p:pRg st="12" end="12"/>
                                            </p:txEl>
                                          </p:spTgt>
                                        </p:tgtEl>
                                        <p:attrNameLst>
                                          <p:attrName>style.visibility</p:attrName>
                                        </p:attrNameLst>
                                      </p:cBhvr>
                                      <p:to>
                                        <p:strVal val="visible"/>
                                      </p:to>
                                    </p:set>
                                    <p:animEffect transition="in" filter="fade">
                                      <p:cBhvr>
                                        <p:cTn id="38"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23528" y="908720"/>
            <a:ext cx="8280920" cy="5724644"/>
          </a:xfrm>
          <a:prstGeom prst="rect">
            <a:avLst/>
          </a:prstGeom>
        </p:spPr>
        <p:txBody>
          <a:bodyPr wrap="square">
            <a:spAutoFit/>
          </a:bodyPr>
          <a:lstStyle/>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Tellaliye harcı satış bedelinden öncelikle ödenir ise de masraf değil harç olduğundan karşılama prensibinde göz önünde bulundurulmaz. Dolayısıyla asgari ihale bedeline eklenmesi gerekmez.  (İİK m.129)</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Emlak vergi borcu/ motorlu taşıtlar vergisi satış </a:t>
            </a:r>
            <a:r>
              <a:rPr lang="tr-TR" sz="1400" dirty="0">
                <a:latin typeface="Times New Roman" panose="02020603050405020304" pitchFamily="18" charset="0"/>
                <a:cs typeface="Times New Roman" panose="02020603050405020304" pitchFamily="18" charset="0"/>
              </a:rPr>
              <a:t>bedelinden öncelikle ödenir ise de masraf değil </a:t>
            </a:r>
            <a:r>
              <a:rPr lang="tr-TR" sz="1400" dirty="0" smtClean="0">
                <a:latin typeface="Times New Roman" panose="02020603050405020304" pitchFamily="18" charset="0"/>
                <a:cs typeface="Times New Roman" panose="02020603050405020304" pitchFamily="18" charset="0"/>
              </a:rPr>
              <a:t>vergi </a:t>
            </a:r>
            <a:r>
              <a:rPr lang="tr-TR" sz="1400" dirty="0">
                <a:latin typeface="Times New Roman" panose="02020603050405020304" pitchFamily="18" charset="0"/>
                <a:cs typeface="Times New Roman" panose="02020603050405020304" pitchFamily="18" charset="0"/>
              </a:rPr>
              <a:t>olduğundan karşılama prensibinde göz önünde bulundurulmaz. </a:t>
            </a:r>
            <a:r>
              <a:rPr lang="tr-TR" sz="1400" dirty="0" smtClean="0">
                <a:latin typeface="Times New Roman" panose="02020603050405020304" pitchFamily="18" charset="0"/>
                <a:cs typeface="Times New Roman" panose="02020603050405020304" pitchFamily="18" charset="0"/>
              </a:rPr>
              <a:t>Dolayısıyla, </a:t>
            </a:r>
            <a:r>
              <a:rPr lang="tr-TR" sz="1400" dirty="0">
                <a:latin typeface="Times New Roman" panose="02020603050405020304" pitchFamily="18" charset="0"/>
                <a:cs typeface="Times New Roman" panose="02020603050405020304" pitchFamily="18" charset="0"/>
              </a:rPr>
              <a:t>asgari ihale bedeline eklenmesi gerekmez.  (İİK m.129</a:t>
            </a:r>
            <a:r>
              <a:rPr lang="tr-TR" sz="14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Kıymet takdir için yapılan masraflar, satış için yapılan masraflar (ilan, tebligat vs.), paylaştırma masrafları karşılama prensibinde göz önünde bulundurulur. Birden </a:t>
            </a:r>
            <a:r>
              <a:rPr lang="tr-TR" sz="1400" dirty="0">
                <a:latin typeface="Times New Roman" panose="02020603050405020304" pitchFamily="18" charset="0"/>
                <a:cs typeface="Times New Roman" panose="02020603050405020304" pitchFamily="18" charset="0"/>
              </a:rPr>
              <a:t>fazla taşınmaz için tek bir kıymet takdiri ve satış ilanı düzenlenmiş ise satış masrafları taşınmazların </a:t>
            </a:r>
            <a:r>
              <a:rPr lang="tr-TR" sz="1400" dirty="0" err="1">
                <a:latin typeface="Times New Roman" panose="02020603050405020304" pitchFamily="18" charset="0"/>
                <a:cs typeface="Times New Roman" panose="02020603050405020304" pitchFamily="18" charset="0"/>
              </a:rPr>
              <a:t>muhammem</a:t>
            </a:r>
            <a:r>
              <a:rPr lang="tr-TR" sz="1400" dirty="0">
                <a:latin typeface="Times New Roman" panose="02020603050405020304" pitchFamily="18" charset="0"/>
                <a:cs typeface="Times New Roman" panose="02020603050405020304" pitchFamily="18" charset="0"/>
              </a:rPr>
              <a:t> bedeline oranlanarak asgari ihale bedeli saptanır. </a:t>
            </a:r>
            <a:endParaRPr lang="tr-TR" sz="1400" dirty="0" smtClean="0">
              <a:latin typeface="Times New Roman" panose="02020603050405020304" pitchFamily="18" charset="0"/>
              <a:cs typeface="Times New Roman" panose="02020603050405020304" pitchFamily="18" charset="0"/>
            </a:endParaRPr>
          </a:p>
          <a:p>
            <a:pPr algn="just"/>
            <a:endParaRPr lang="tr-TR" sz="1400" i="1" dirty="0" smtClean="0"/>
          </a:p>
          <a:p>
            <a:pPr algn="just"/>
            <a:r>
              <a:rPr lang="tr-TR" sz="1400" i="1" dirty="0" smtClean="0">
                <a:latin typeface="Times New Roman" panose="02020603050405020304" pitchFamily="18" charset="0"/>
                <a:cs typeface="Times New Roman" panose="02020603050405020304" pitchFamily="18" charset="0"/>
              </a:rPr>
              <a:t>«</a:t>
            </a:r>
            <a:r>
              <a:rPr lang="tr-TR" sz="1400" i="1" dirty="0">
                <a:latin typeface="Times New Roman" panose="02020603050405020304" pitchFamily="18" charset="0"/>
                <a:cs typeface="Times New Roman" panose="02020603050405020304" pitchFamily="18" charset="0"/>
              </a:rPr>
              <a:t>Birden fazla taşınmazın aynı ilanla satışa çıkarılması halinde, toplam paraya çevirme giderinden, satışı yapılan her taşınmaza isabet eden gider, oranlama suretiyle tespit edilerek, ayrıca müstakil harcamalar var ise bedele eklenerek, oluşacak sonuca göre </a:t>
            </a:r>
            <a:r>
              <a:rPr lang="tr-TR" sz="1400" i="1" dirty="0" err="1">
                <a:latin typeface="Times New Roman" panose="02020603050405020304" pitchFamily="18" charset="0"/>
                <a:cs typeface="Times New Roman" panose="02020603050405020304" pitchFamily="18" charset="0"/>
              </a:rPr>
              <a:t>İİK.nun</a:t>
            </a:r>
            <a:r>
              <a:rPr lang="tr-TR" sz="1400" i="1" dirty="0">
                <a:latin typeface="Times New Roman" panose="02020603050405020304" pitchFamily="18" charset="0"/>
                <a:cs typeface="Times New Roman" panose="02020603050405020304" pitchFamily="18" charset="0"/>
              </a:rPr>
              <a:t> </a:t>
            </a:r>
            <a:r>
              <a:rPr lang="tr-TR" sz="1400" i="1" dirty="0">
                <a:latin typeface="Times New Roman" panose="02020603050405020304" pitchFamily="18" charset="0"/>
                <a:cs typeface="Times New Roman" panose="02020603050405020304" pitchFamily="18" charset="0"/>
                <a:hlinkClick r:id="rId3"/>
              </a:rPr>
              <a:t>129</a:t>
            </a:r>
            <a:r>
              <a:rPr lang="tr-TR" sz="1400" i="1" dirty="0">
                <a:latin typeface="Times New Roman" panose="02020603050405020304" pitchFamily="18" charset="0"/>
                <a:cs typeface="Times New Roman" panose="02020603050405020304" pitchFamily="18" charset="0"/>
              </a:rPr>
              <a:t>.maddesindeki koşullara uygun şekilde satışının gerçekleştirilip gerçekleştirilmediğinin belirlenmesi gerekir.» </a:t>
            </a:r>
            <a:r>
              <a:rPr lang="tr-TR" sz="1400" dirty="0">
                <a:latin typeface="Times New Roman" panose="02020603050405020304" pitchFamily="18" charset="0"/>
                <a:cs typeface="Times New Roman" panose="02020603050405020304" pitchFamily="18" charset="0"/>
              </a:rPr>
              <a:t>(Yargıtay 12.HD., 18.02.2016, E.34724, K.4477)</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İhale </a:t>
            </a:r>
            <a:r>
              <a:rPr lang="tr-TR" sz="1400" dirty="0">
                <a:latin typeface="Times New Roman" panose="02020603050405020304" pitchFamily="18" charset="0"/>
                <a:cs typeface="Times New Roman" panose="02020603050405020304" pitchFamily="18" charset="0"/>
              </a:rPr>
              <a:t>bedelinin satış isteyen alacaklının alacağına rüçhanı olan alacakları karşılaması zorunludur. (Rehinli alacaklar) Rehinli alacaklılar karşılama prensibinde bu alacağın göz önünde bulundurulmamasına </a:t>
            </a:r>
            <a:r>
              <a:rPr lang="tr-TR" sz="1400" u="sng" dirty="0">
                <a:latin typeface="Times New Roman" panose="02020603050405020304" pitchFamily="18" charset="0"/>
                <a:cs typeface="Times New Roman" panose="02020603050405020304" pitchFamily="18" charset="0"/>
              </a:rPr>
              <a:t>birinci ihale gününden önce</a:t>
            </a:r>
            <a:r>
              <a:rPr lang="tr-TR" sz="1400" dirty="0">
                <a:latin typeface="Times New Roman" panose="02020603050405020304" pitchFamily="18" charset="0"/>
                <a:cs typeface="Times New Roman" panose="02020603050405020304" pitchFamily="18" charset="0"/>
              </a:rPr>
              <a:t> muvafakat verebilirler. Muvafakat yazısında rehin hakkından vaz geçilmediğinin, satış neticesinde elde edilecek bedelden öncelikle kendilerine pay ayrılması gerektiğinin belirtilmesinde yarar bulunmaktadır.</a:t>
            </a:r>
          </a:p>
          <a:p>
            <a:pPr marL="285750" indent="-285750" algn="just">
              <a:buFont typeface="Wingdings" panose="05000000000000000000" pitchFamily="2" charset="2"/>
              <a:buChar char="ü"/>
            </a:pPr>
            <a:endParaRPr lang="tr-TR" sz="1400" dirty="0" smtClean="0">
              <a:latin typeface="Times New Roman" panose="02020603050405020304" pitchFamily="18" charset="0"/>
              <a:cs typeface="Times New Roman" panose="02020603050405020304" pitchFamily="18" charset="0"/>
            </a:endParaRPr>
          </a:p>
          <a:p>
            <a:pPr algn="just"/>
            <a:r>
              <a:rPr lang="tr-TR" sz="1400" dirty="0">
                <a:latin typeface="Times New Roman" panose="02020603050405020304" pitchFamily="18" charset="0"/>
                <a:cs typeface="Times New Roman" panose="02020603050405020304" pitchFamily="18" charset="0"/>
              </a:rPr>
              <a:t>	</a:t>
            </a:r>
          </a:p>
          <a:p>
            <a:pPr algn="just"/>
            <a:r>
              <a:rPr lang="tr-TR" sz="1600" i="1" dirty="0">
                <a:latin typeface="Times New Roman" panose="02020603050405020304" pitchFamily="18" charset="0"/>
                <a:cs typeface="Times New Roman" panose="02020603050405020304" pitchFamily="18" charset="0"/>
              </a:rPr>
              <a:t>	</a:t>
            </a: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339308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530424" y="1268760"/>
            <a:ext cx="8064896" cy="4185761"/>
          </a:xfrm>
          <a:prstGeom prst="rect">
            <a:avLst/>
          </a:prstGeom>
        </p:spPr>
        <p:txBody>
          <a:bodyPr wrap="square">
            <a:spAutoFit/>
          </a:bodyPr>
          <a:lstStyle/>
          <a:p>
            <a:pPr algn="just"/>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İİK m.129 </a:t>
            </a:r>
            <a:r>
              <a:rPr lang="tr-TR" sz="1400" b="1" dirty="0" smtClean="0">
                <a:latin typeface="Times New Roman" panose="02020603050405020304" pitchFamily="18" charset="0"/>
                <a:cs typeface="Times New Roman" panose="02020603050405020304" pitchFamily="18" charset="0"/>
              </a:rPr>
              <a:t>«</a:t>
            </a:r>
            <a:r>
              <a:rPr lang="tr-TR" sz="1400" b="1" dirty="0">
                <a:latin typeface="Times New Roman" panose="02020603050405020304" pitchFamily="18" charset="0"/>
                <a:cs typeface="Times New Roman" panose="02020603050405020304" pitchFamily="18" charset="0"/>
              </a:rPr>
              <a:t>Taşınmaz üç defa bağırıldıktan sonra, elektronik ortamda verilen en yüksek teklif de değerlendirilerek, en çok artırana ihale edilir. Şu kadar ki, artırma bedelinin malın tahmin edilen bedelinin </a:t>
            </a:r>
            <a:r>
              <a:rPr lang="tr-TR" sz="1400" b="1" u="sng" dirty="0">
                <a:latin typeface="Times New Roman" panose="02020603050405020304" pitchFamily="18" charset="0"/>
                <a:cs typeface="Times New Roman" panose="02020603050405020304" pitchFamily="18" charset="0"/>
              </a:rPr>
              <a:t>yüzde ellisini bulması ve satış isteyenin alacağına rüçhanı olan diğer alacaklar o malla temin edilmişse bu suretle rüçhanı olan alacakların mecmuundan fazla olması </a:t>
            </a:r>
            <a:r>
              <a:rPr lang="tr-TR" sz="1400" b="1" dirty="0">
                <a:latin typeface="Times New Roman" panose="02020603050405020304" pitchFamily="18" charset="0"/>
                <a:cs typeface="Times New Roman" panose="02020603050405020304" pitchFamily="18" charset="0"/>
              </a:rPr>
              <a:t>ve bundan başka paraya çevirme ve paraların paylaştırılması masraflarını aşması gerekir</a:t>
            </a:r>
            <a:r>
              <a:rPr lang="tr-TR" sz="1400" b="1" dirty="0" smtClean="0">
                <a:latin typeface="Times New Roman" panose="02020603050405020304" pitchFamily="18" charset="0"/>
                <a:cs typeface="Times New Roman" panose="02020603050405020304" pitchFamily="18" charset="0"/>
              </a:rPr>
              <a:t>.»</a:t>
            </a:r>
          </a:p>
          <a:p>
            <a:pPr algn="just"/>
            <a:endParaRPr lang="tr-TR" sz="14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Satışa konu malın </a:t>
            </a:r>
            <a:r>
              <a:rPr lang="tr-TR" sz="1400" dirty="0" err="1" smtClean="0">
                <a:latin typeface="Times New Roman" panose="02020603050405020304" pitchFamily="18" charset="0"/>
                <a:cs typeface="Times New Roman" panose="02020603050405020304" pitchFamily="18" charset="0"/>
              </a:rPr>
              <a:t>muhammem</a:t>
            </a:r>
            <a:r>
              <a:rPr lang="tr-TR" sz="1400" dirty="0" smtClean="0">
                <a:latin typeface="Times New Roman" panose="02020603050405020304" pitchFamily="18" charset="0"/>
                <a:cs typeface="Times New Roman" panose="02020603050405020304" pitchFamily="18" charset="0"/>
              </a:rPr>
              <a:t> bedelinin %50’si ile satış isteyen alacaklının alacağına rüçhanı olan alacak tutarından hangisi fazla ise ihale bedelinin onu karşılaması yeterlidir. Her ikisinin toplamını karşılaması gerekmez</a:t>
            </a:r>
            <a:r>
              <a:rPr lang="tr-TR" sz="1400" dirty="0">
                <a:latin typeface="Times New Roman" panose="02020603050405020304" pitchFamily="18" charset="0"/>
                <a:cs typeface="Times New Roman" panose="02020603050405020304" pitchFamily="18" charset="0"/>
              </a:rPr>
              <a:t>. Menkul satışlarında yeddi eminlik ücreti karşılama prensibinde göz önünde bulundurulur</a:t>
            </a:r>
            <a:r>
              <a:rPr lang="tr-TR" sz="1400"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Yargıtay 12.HD., 03.07.2013, E.17721, K.24968</a:t>
            </a:r>
            <a:r>
              <a:rPr lang="tr-TR" sz="14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Satış isteyen alacaklı karşılama prensibinde göz önünde bulundurulması gereken masraflara ilişkin alacak hakkından vazgeçerse, asgari ihale bedelinin altında kalındığı gerekçesiyle ihalenin feshine karar verilemez</a:t>
            </a:r>
            <a:r>
              <a:rPr lang="tr-TR" sz="1400"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Yargıtay 12.HD., 01.04.2013, E.4981, K.12319)</a:t>
            </a:r>
          </a:p>
          <a:p>
            <a:pPr algn="just"/>
            <a:endParaRPr lang="tr-TR" sz="1400" dirty="0">
              <a:latin typeface="Times New Roman" panose="02020603050405020304" pitchFamily="18" charset="0"/>
              <a:cs typeface="Times New Roman" panose="02020603050405020304" pitchFamily="18" charset="0"/>
            </a:endParaRPr>
          </a:p>
          <a:p>
            <a:pPr algn="just"/>
            <a:endParaRPr lang="tr-TR" sz="1400" dirty="0"/>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algn="just"/>
            <a:endParaRPr lang="tr-TR" sz="1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399118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25835" y="1052736"/>
            <a:ext cx="8352928" cy="4924425"/>
          </a:xfrm>
          <a:prstGeom prst="rect">
            <a:avLst/>
          </a:prstGeom>
        </p:spPr>
        <p:txBody>
          <a:bodyPr wrap="square">
            <a:spAutoFit/>
          </a:bodyPr>
          <a:lstStyle/>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Menkul mallarda; icra memuru ayrıca karar vermediyse satış ilanının tebliğine gerek yoktur. Gazete ilanıyla yetinilir. (</a:t>
            </a:r>
            <a:r>
              <a:rPr lang="tr-TR" sz="1400" dirty="0">
                <a:latin typeface="Times New Roman" panose="02020603050405020304" pitchFamily="18" charset="0"/>
                <a:cs typeface="Times New Roman" panose="02020603050405020304" pitchFamily="18" charset="0"/>
              </a:rPr>
              <a:t>Yargıtay 12.HD., 10.07.2012, </a:t>
            </a:r>
            <a:r>
              <a:rPr lang="tr-TR" sz="1400" dirty="0" smtClean="0">
                <a:latin typeface="Times New Roman" panose="02020603050405020304" pitchFamily="18" charset="0"/>
                <a:cs typeface="Times New Roman" panose="02020603050405020304" pitchFamily="18" charset="0"/>
              </a:rPr>
              <a:t>E.14157, K.24108)</a:t>
            </a: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Gayrimenkul mallarda;  İİK m.127 </a:t>
            </a:r>
            <a:r>
              <a:rPr lang="tr-TR" sz="1400" b="1" dirty="0" smtClean="0">
                <a:latin typeface="Times New Roman" panose="02020603050405020304" pitchFamily="18" charset="0"/>
                <a:cs typeface="Times New Roman" panose="02020603050405020304" pitchFamily="18" charset="0"/>
              </a:rPr>
              <a:t>«İlanın </a:t>
            </a:r>
            <a:r>
              <a:rPr lang="tr-TR" sz="1400" b="1" dirty="0">
                <a:latin typeface="Times New Roman" panose="02020603050405020304" pitchFamily="18" charset="0"/>
                <a:cs typeface="Times New Roman" panose="02020603050405020304" pitchFamily="18" charset="0"/>
              </a:rPr>
              <a:t>birer sureti borçluya ve alacaklıya ve taşınmazın tapu siciline kayıtlı bulunan ilgililerinin tapuda kayıtlı adresleri varsa bu adreslerine tebliğ olunur. Adresin tapuda kayıtlı olmaması hâlinde, varsa adres kayıt sistemindeki adresleri tebligat adresleri olarak kabul edilir. Bunların dışında ayrıca adres tahkiki yapılmaz, gazetede veya elektronik ortamda yapılan satış ilanı tebligat yerine geçer</a:t>
            </a:r>
            <a:r>
              <a:rPr lang="tr-TR" sz="1400" b="1" dirty="0" smtClean="0">
                <a:latin typeface="Times New Roman" panose="02020603050405020304" pitchFamily="18" charset="0"/>
                <a:cs typeface="Times New Roman" panose="02020603050405020304" pitchFamily="18" charset="0"/>
              </a:rPr>
              <a:t>.»</a:t>
            </a:r>
            <a:endParaRPr lang="tr-TR" sz="1400" b="1" dirty="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algn="just"/>
            <a:r>
              <a:rPr lang="tr-TR" sz="1400" dirty="0" smtClean="0">
                <a:latin typeface="Times New Roman" panose="02020603050405020304" pitchFamily="18" charset="0"/>
                <a:cs typeface="Times New Roman" panose="02020603050405020304" pitchFamily="18" charset="0"/>
              </a:rPr>
              <a:t>             -Takibin tüm borçlularına,</a:t>
            </a:r>
          </a:p>
          <a:p>
            <a:pPr algn="just"/>
            <a:r>
              <a:rPr lang="tr-TR" sz="1400" dirty="0" smtClean="0">
                <a:latin typeface="Times New Roman" panose="02020603050405020304" pitchFamily="18" charset="0"/>
                <a:cs typeface="Times New Roman" panose="02020603050405020304" pitchFamily="18" charset="0"/>
              </a:rPr>
              <a:t>             -Haciz alacaklılarına,</a:t>
            </a:r>
          </a:p>
          <a:p>
            <a:pPr algn="just"/>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-İpotek alacaklılarına,</a:t>
            </a:r>
          </a:p>
          <a:p>
            <a:pPr algn="just"/>
            <a:r>
              <a:rPr lang="tr-TR" sz="1400" dirty="0" smtClean="0">
                <a:latin typeface="Times New Roman" panose="02020603050405020304" pitchFamily="18" charset="0"/>
                <a:cs typeface="Times New Roman" panose="02020603050405020304" pitchFamily="18" charset="0"/>
              </a:rPr>
              <a:t>             -Tapu kaydından anlaşılan ilgililere (intifa hakkı, irtifak hakkı, kira şerhi vs.)</a:t>
            </a:r>
          </a:p>
          <a:p>
            <a:pPr algn="just"/>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-Taşınmaz hisseli ise tüm hissedarlara, vefat etmiş iseler mirasçılarına,</a:t>
            </a:r>
          </a:p>
          <a:p>
            <a:pPr algn="just"/>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-İhtiyati tedbir şerhi ilgililerine,</a:t>
            </a:r>
          </a:p>
          <a:p>
            <a:pPr algn="just"/>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Satış kararının alındığı tarih ile satışın yapıldığı tarih arasında geçen dönem içinde haciz uygulayan alacaklılara satış ilanı tebliğine gerek yoktur. Ancak, bu kişiler ihalenin feshi davası açabilirler. (Yargıtay </a:t>
            </a:r>
            <a:r>
              <a:rPr lang="tr-TR" sz="1400" dirty="0" smtClean="0">
                <a:latin typeface="Times New Roman" panose="02020603050405020304" pitchFamily="18" charset="0"/>
                <a:cs typeface="Times New Roman" panose="02020603050405020304" pitchFamily="18" charset="0"/>
              </a:rPr>
              <a:t>12.HD., </a:t>
            </a:r>
            <a:r>
              <a:rPr lang="tr-TR" sz="1400" dirty="0">
                <a:latin typeface="Times New Roman" panose="02020603050405020304" pitchFamily="18" charset="0"/>
                <a:cs typeface="Times New Roman" panose="02020603050405020304" pitchFamily="18" charset="0"/>
              </a:rPr>
              <a:t>08.02.2016, E.669, K.2977)</a:t>
            </a: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Müflisin ihalenin feshi davası açma hakkı var ise de kendisine satış ilanı gönderilmesine gerek yoktur. </a:t>
            </a:r>
            <a:r>
              <a:rPr lang="tr-TR" sz="1400" dirty="0">
                <a:latin typeface="Times New Roman" panose="02020603050405020304" pitchFamily="18" charset="0"/>
                <a:cs typeface="Times New Roman" panose="02020603050405020304" pitchFamily="18" charset="0"/>
              </a:rPr>
              <a:t>İ</a:t>
            </a:r>
            <a:r>
              <a:rPr lang="tr-TR" sz="1400" dirty="0" smtClean="0">
                <a:latin typeface="Times New Roman" panose="02020603050405020304" pitchFamily="18" charset="0"/>
                <a:cs typeface="Times New Roman" panose="02020603050405020304" pitchFamily="18" charset="0"/>
              </a:rPr>
              <a:t>flas idaresine tebligat yapılması yeterlidir.</a:t>
            </a:r>
          </a:p>
        </p:txBody>
      </p:sp>
    </p:spTree>
    <p:extLst>
      <p:ext uri="{BB962C8B-B14F-4D97-AF65-F5344CB8AC3E}">
        <p14:creationId xmlns:p14="http://schemas.microsoft.com/office/powerpoint/2010/main" val="139954687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fade">
                                      <p:cBhvr>
                                        <p:cTn id="23" dur="500"/>
                                        <p:tgtEl>
                                          <p:spTgt spid="4">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fade">
                                      <p:cBhvr>
                                        <p:cTn id="26" dur="500"/>
                                        <p:tgtEl>
                                          <p:spTgt spid="4">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fade">
                                      <p:cBhvr>
                                        <p:cTn id="29" dur="500"/>
                                        <p:tgtEl>
                                          <p:spTgt spid="4">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Effect transition="in" filter="fade">
                                      <p:cBhvr>
                                        <p:cTn id="32" dur="500"/>
                                        <p:tgtEl>
                                          <p:spTgt spid="4">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Effect transition="in" filter="fade">
                                      <p:cBhvr>
                                        <p:cTn id="35" dur="500"/>
                                        <p:tgtEl>
                                          <p:spTgt spid="4">
                                            <p:txEl>
                                              <p:pRg st="11" end="1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
                                            <p:txEl>
                                              <p:pRg st="13" end="13"/>
                                            </p:txEl>
                                          </p:spTgt>
                                        </p:tgtEl>
                                        <p:attrNameLst>
                                          <p:attrName>style.visibility</p:attrName>
                                        </p:attrNameLst>
                                      </p:cBhvr>
                                      <p:to>
                                        <p:strVal val="visible"/>
                                      </p:to>
                                    </p:set>
                                    <p:animEffect transition="in" filter="fade">
                                      <p:cBhvr>
                                        <p:cTn id="40"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510140" y="1412776"/>
            <a:ext cx="8136904" cy="4185761"/>
          </a:xfrm>
          <a:prstGeom prst="rect">
            <a:avLst/>
          </a:prstGeom>
        </p:spPr>
        <p:txBody>
          <a:bodyPr wrap="square">
            <a:spAutoFit/>
          </a:bodyPr>
          <a:lstStyle/>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Vekil aracılığıyla takip edilen işlerde tebligat vekile yapılır. (Tebligat Kanunu m.11)</a:t>
            </a:r>
          </a:p>
          <a:p>
            <a:pPr marL="285750" indent="-285750" algn="just">
              <a:buFont typeface="Wingdings" panose="05000000000000000000" pitchFamily="2" charset="2"/>
              <a:buChar char="ü"/>
            </a:pP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Vekaleten tesis edilen ipoteklerdeki adres bilgisinin vekile ait olabileceğine İİK m.148/a uygulaması bakımından dikkat edilmelidir.</a:t>
            </a: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Borçlu vekili icra dosyasına vekalet ibraz etmemiş, ancak müvekkili için takipten doğan herhangi bir işlem için icra mahkemesine şikayette bulunmuşsa (örneğin kıymet takdirine itiraz etmişse) tebligatın vekile gönderilmesi gerekir</a:t>
            </a:r>
            <a:r>
              <a:rPr lang="tr-TR" sz="1400"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Yargıtay 12.HD., 27.09.2012, E.15070, K.28251)</a:t>
            </a: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Tebligat Kanunu m.32 </a:t>
            </a:r>
            <a:r>
              <a:rPr lang="tr-TR" sz="1400" b="1" dirty="0">
                <a:latin typeface="Times New Roman" panose="02020603050405020304" pitchFamily="18" charset="0"/>
                <a:cs typeface="Times New Roman" panose="02020603050405020304" pitchFamily="18" charset="0"/>
              </a:rPr>
              <a:t>«Tebliğ usulüne aykırı yapılmış olsa bile, muhatabı tebliğe muttali olmuş ise muteber sayılır.» </a:t>
            </a:r>
            <a:r>
              <a:rPr lang="tr-TR" sz="1400" dirty="0">
                <a:latin typeface="Times New Roman" panose="02020603050405020304" pitchFamily="18" charset="0"/>
                <a:cs typeface="Times New Roman" panose="02020603050405020304" pitchFamily="18" charset="0"/>
              </a:rPr>
              <a:t>Ancak bu maddenin uygulanabilmesi için usulsüz de olsa bir tebliğin varlığı gerekir. </a:t>
            </a:r>
            <a:r>
              <a:rPr lang="tr-TR" sz="1400" dirty="0" smtClean="0">
                <a:latin typeface="Times New Roman" panose="02020603050405020304" pitchFamily="18" charset="0"/>
                <a:cs typeface="Times New Roman" panose="02020603050405020304" pitchFamily="18" charset="0"/>
              </a:rPr>
              <a:t>Hiç tebligat çıkartılmamış veya çıkartılan tebligat </a:t>
            </a:r>
            <a:r>
              <a:rPr lang="tr-TR" sz="1400" dirty="0" err="1" smtClean="0">
                <a:latin typeface="Times New Roman" panose="02020603050405020304" pitchFamily="18" charset="0"/>
                <a:cs typeface="Times New Roman" panose="02020603050405020304" pitchFamily="18" charset="0"/>
              </a:rPr>
              <a:t>bila</a:t>
            </a:r>
            <a:r>
              <a:rPr lang="tr-TR" sz="1400" dirty="0" smtClean="0">
                <a:latin typeface="Times New Roman" panose="02020603050405020304" pitchFamily="18" charset="0"/>
                <a:cs typeface="Times New Roman" panose="02020603050405020304" pitchFamily="18" charset="0"/>
              </a:rPr>
              <a:t>  dönmüş ise bu madde uygulanmaz. </a:t>
            </a:r>
          </a:p>
          <a:p>
            <a:pPr marL="285750" indent="-285750" algn="just">
              <a:buFont typeface="Wingdings" panose="05000000000000000000" pitchFamily="2" charset="2"/>
              <a:buChar char="ü"/>
            </a:pPr>
            <a:endParaRPr lang="tr-TR" sz="14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B</a:t>
            </a:r>
            <a:r>
              <a:rPr lang="tr-TR" sz="1400" dirty="0" smtClean="0">
                <a:latin typeface="Times New Roman" panose="02020603050405020304" pitchFamily="18" charset="0"/>
                <a:cs typeface="Times New Roman" panose="02020603050405020304" pitchFamily="18" charset="0"/>
              </a:rPr>
              <a:t>orçlunun veya vekilinin ihalede hazır bulunması, kendilerine usulüne uygun bir şekilde satış ilanı tebliği konusundaki zorunluluğuna riayet etmemenin yarattığı hukuki sakıncayı ortadan kaldırmaz. </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Hasma </a:t>
            </a:r>
            <a:r>
              <a:rPr lang="tr-TR" sz="1400" dirty="0">
                <a:latin typeface="Times New Roman" panose="02020603050405020304" pitchFamily="18" charset="0"/>
                <a:cs typeface="Times New Roman" panose="02020603050405020304" pitchFamily="18" charset="0"/>
              </a:rPr>
              <a:t>tebligat yapılamaz. (Tebligat Kanunu m.39) (Örneğin, ipotek borçlusuna gönderilen satış ilanının aynı adreste oturuyor olsa dahi asıl borçluya tebliğ edilemez)</a:t>
            </a:r>
          </a:p>
          <a:p>
            <a:pPr algn="just"/>
            <a:r>
              <a:rPr lang="tr-TR" sz="1400" dirty="0" smtClean="0">
                <a:latin typeface="Times New Roman" panose="02020603050405020304" pitchFamily="18" charset="0"/>
                <a:cs typeface="Times New Roman" panose="02020603050405020304" pitchFamily="18" charset="0"/>
              </a:rPr>
              <a:t>      </a:t>
            </a:r>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18316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fade">
                                      <p:cBhvr>
                                        <p:cTn id="32" dur="500"/>
                                        <p:tgtEl>
                                          <p:spTgt spid="4">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23528" y="1290611"/>
            <a:ext cx="8280920" cy="3785652"/>
          </a:xfrm>
          <a:prstGeom prst="rect">
            <a:avLst/>
          </a:prstGeom>
        </p:spPr>
        <p:txBody>
          <a:bodyPr wrap="square">
            <a:spAutoFit/>
          </a:bodyPr>
          <a:lstStyle/>
          <a:p>
            <a:pPr marL="285750" indent="-285750" algn="just">
              <a:buFont typeface="Wingdings" panose="05000000000000000000" pitchFamily="2" charset="2"/>
              <a:buChar char="ü"/>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Satıştan önce satışın durdurulmasını isteyen borçlunun satıştan sonra satış ilanının kendisine usulüne uygun tebliğ edilmediğini ileri sürmesi mümkün değildir.</a:t>
            </a:r>
            <a:r>
              <a:rPr lang="tr-TR" sz="1400" i="1"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a:t>
            </a:r>
            <a:r>
              <a:rPr lang="tr-TR" sz="1400" dirty="0" smtClean="0">
                <a:latin typeface="Times New Roman" panose="02020603050405020304" pitchFamily="18" charset="0"/>
                <a:cs typeface="Times New Roman" panose="02020603050405020304" pitchFamily="18" charset="0"/>
              </a:rPr>
              <a:t>Yargıtay HGK, 06.07.2011, E..12-108, K.505)</a:t>
            </a:r>
            <a:r>
              <a:rPr lang="tr-TR" sz="1400" i="1" dirty="0" smtClean="0">
                <a:latin typeface="Times New Roman" panose="02020603050405020304" pitchFamily="18" charset="0"/>
                <a:cs typeface="Times New Roman" panose="02020603050405020304" pitchFamily="18" charset="0"/>
              </a:rPr>
              <a:t> </a:t>
            </a:r>
          </a:p>
          <a:p>
            <a:pPr marL="285750" indent="-285750" algn="just">
              <a:buFont typeface="Wingdings" panose="05000000000000000000" pitchFamily="2" charset="2"/>
              <a:buChar char="ü"/>
            </a:pP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Satış ilanının borçluya satıştan makul bir süre önce tebliğ edilmiş olması gerekir. Satıştan 1-2 gün önce yapılan tebliğlerde makul süre koşuluna riayet edilmiş olmaz.</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İpotek borçlusunun </a:t>
            </a:r>
            <a:r>
              <a:rPr lang="tr-TR" sz="1400" dirty="0" err="1" smtClean="0">
                <a:latin typeface="Times New Roman" panose="02020603050405020304" pitchFamily="18" charset="0"/>
                <a:cs typeface="Times New Roman" panose="02020603050405020304" pitchFamily="18" charset="0"/>
              </a:rPr>
              <a:t>Mernis</a:t>
            </a:r>
            <a:r>
              <a:rPr lang="tr-TR" sz="1400" dirty="0" smtClean="0">
                <a:latin typeface="Times New Roman" panose="02020603050405020304" pitchFamily="18" charset="0"/>
                <a:cs typeface="Times New Roman" panose="02020603050405020304" pitchFamily="18" charset="0"/>
              </a:rPr>
              <a:t> kayıtlarında adresi varsa İİK m.148/a hükmünden yararlanılarak ipotek resmi senedindeki adresine T.K. m.35 gereğince tebligat yapılamaz. (Yargıtay 12 HD., 18.06.2012, E.6315, K.20870</a:t>
            </a:r>
            <a:r>
              <a:rPr lang="tr-TR" sz="1400" dirty="0">
                <a:latin typeface="Times New Roman" panose="02020603050405020304" pitchFamily="18" charset="0"/>
                <a:cs typeface="Times New Roman" panose="02020603050405020304" pitchFamily="18" charset="0"/>
              </a:rPr>
              <a:t>) İhtiyati tedbirin mahiyeti ilgili mahkemeden sorulmalıdır.</a:t>
            </a:r>
          </a:p>
          <a:p>
            <a:pPr marL="285750" indent="-285750">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İhtiyati tedbir kararı para alacağı için açılmış olan bir dava kapsamında konulmuş ise tedbir kararı cebri icra yoluyla satışa engel değildir</a:t>
            </a:r>
            <a:r>
              <a:rPr lang="tr-TR" sz="1400" dirty="0" smtClean="0">
                <a:latin typeface="Times New Roman" panose="02020603050405020304" pitchFamily="18" charset="0"/>
                <a:cs typeface="Times New Roman" panose="02020603050405020304" pitchFamily="18" charset="0"/>
              </a:rPr>
              <a:t>.</a:t>
            </a:r>
            <a:r>
              <a:rPr lang="tr-TR" sz="1400" dirty="0">
                <a:latin typeface="Times New Roman" panose="02020603050405020304" pitchFamily="18" charset="0"/>
                <a:cs typeface="Times New Roman" panose="02020603050405020304" pitchFamily="18" charset="0"/>
              </a:rPr>
              <a:t> </a:t>
            </a: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Yargıtay</a:t>
            </a:r>
            <a:r>
              <a:rPr lang="tr-TR" sz="1400" dirty="0">
                <a:latin typeface="Times New Roman" panose="02020603050405020304" pitchFamily="18" charset="0"/>
                <a:cs typeface="Times New Roman" panose="02020603050405020304" pitchFamily="18" charset="0"/>
              </a:rPr>
              <a:t>, ihtiyati tedbir kararında cebri icra yoluyla satışı engelleyen bir ifade bulunmaması halinde, cebri icra yoluyla ihale yapılabileceği kanaatindedir. Ancak</a:t>
            </a:r>
            <a:r>
              <a:rPr lang="tr-TR" sz="1400" dirty="0" smtClean="0">
                <a:latin typeface="Times New Roman" panose="02020603050405020304" pitchFamily="18" charset="0"/>
                <a:cs typeface="Times New Roman" panose="02020603050405020304" pitchFamily="18" charset="0"/>
              </a:rPr>
              <a:t>, tescil aşamasında güçlük yaşanabileceğinden konu hakkında tedbirli olunmalıdır.</a:t>
            </a:r>
          </a:p>
        </p:txBody>
      </p:sp>
    </p:spTree>
    <p:extLst>
      <p:ext uri="{BB962C8B-B14F-4D97-AF65-F5344CB8AC3E}">
        <p14:creationId xmlns:p14="http://schemas.microsoft.com/office/powerpoint/2010/main" val="330333322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fade">
                                      <p:cBhvr>
                                        <p:cTn id="22" dur="500"/>
                                        <p:tgtEl>
                                          <p:spTgt spid="4">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Effect transition="in" filter="fade">
                                      <p:cBhvr>
                                        <p:cTn id="27"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251520" y="332656"/>
            <a:ext cx="8280920" cy="5478423"/>
          </a:xfrm>
          <a:prstGeom prst="rect">
            <a:avLst/>
          </a:prstGeom>
        </p:spPr>
        <p:txBody>
          <a:bodyPr wrap="square">
            <a:spAutoFit/>
          </a:bodyPr>
          <a:lstStyle/>
          <a:p>
            <a:pPr algn="just"/>
            <a:endParaRPr lang="tr-TR" sz="1400" i="1" dirty="0">
              <a:latin typeface="Times New Roman" panose="02020603050405020304" pitchFamily="18" charset="0"/>
              <a:cs typeface="Times New Roman" panose="02020603050405020304" pitchFamily="18" charset="0"/>
            </a:endParaRPr>
          </a:p>
          <a:p>
            <a:pPr algn="just"/>
            <a:r>
              <a:rPr lang="tr-TR" sz="1400" i="1" dirty="0" smtClean="0">
                <a:latin typeface="Times New Roman" panose="02020603050405020304" pitchFamily="18" charset="0"/>
                <a:cs typeface="Times New Roman" panose="02020603050405020304" pitchFamily="18" charset="0"/>
              </a:rPr>
              <a:t>«…....söz </a:t>
            </a:r>
            <a:r>
              <a:rPr lang="tr-TR" sz="1400" i="1" dirty="0">
                <a:latin typeface="Times New Roman" panose="02020603050405020304" pitchFamily="18" charset="0"/>
                <a:cs typeface="Times New Roman" panose="02020603050405020304" pitchFamily="18" charset="0"/>
              </a:rPr>
              <a:t>konusu aracın </a:t>
            </a:r>
            <a:r>
              <a:rPr lang="tr-TR" sz="1400" i="1" dirty="0" err="1">
                <a:latin typeface="Times New Roman" panose="02020603050405020304" pitchFamily="18" charset="0"/>
                <a:cs typeface="Times New Roman" panose="02020603050405020304" pitchFamily="18" charset="0"/>
              </a:rPr>
              <a:t>rehnin</a:t>
            </a:r>
            <a:r>
              <a:rPr lang="tr-TR" sz="1400" i="1" dirty="0">
                <a:latin typeface="Times New Roman" panose="02020603050405020304" pitchFamily="18" charset="0"/>
                <a:cs typeface="Times New Roman" panose="02020603050405020304" pitchFamily="18" charset="0"/>
              </a:rPr>
              <a:t> paraya çevrilmesi yoluyla takip sonucunda Antalya 13. İcra Müdürlüğünün 2009/4440 E. sayılı dosyasında yapılan ihalede 22.01.2010 tarihinde davacı tarafından satın alındığı, Antalya 13. İcra Müdürlüğünün 05.02.2010 tarih ve 2009/4440 E. sayılı yazısıyla Antalya Trafik Tescil ve Denetleme Şube Müdürlüğünden araç kaydındaki haciz, ihtiyati haciz, rehin, yakalama şerhi gibi tüm </a:t>
            </a:r>
            <a:r>
              <a:rPr lang="tr-TR" sz="1400" i="1" dirty="0" err="1">
                <a:latin typeface="Times New Roman" panose="02020603050405020304" pitchFamily="18" charset="0"/>
                <a:cs typeface="Times New Roman" panose="02020603050405020304" pitchFamily="18" charset="0"/>
              </a:rPr>
              <a:t>takyidatların</a:t>
            </a:r>
            <a:r>
              <a:rPr lang="tr-TR" sz="1400" i="1" dirty="0">
                <a:latin typeface="Times New Roman" panose="02020603050405020304" pitchFamily="18" charset="0"/>
                <a:cs typeface="Times New Roman" panose="02020603050405020304" pitchFamily="18" charset="0"/>
              </a:rPr>
              <a:t> kaldırılarak, ilişiksiz bir şekilde ihale alıcısı adına kayıt ve tescil işlemlerinin yapılmasının istenildiği, davalı idare tarafından araç üzerinde tedbir şerhi bulunduğundan bahisle tescil işleminin yapılmaması üzerine dava açıldığı anlaşılmaktadır</a:t>
            </a:r>
            <a:r>
              <a:rPr lang="tr-TR" sz="1400" i="1" dirty="0" smtClean="0">
                <a:latin typeface="Times New Roman" panose="02020603050405020304" pitchFamily="18" charset="0"/>
                <a:cs typeface="Times New Roman" panose="02020603050405020304" pitchFamily="18" charset="0"/>
              </a:rPr>
              <a:t>.</a:t>
            </a:r>
          </a:p>
          <a:p>
            <a:pPr algn="just"/>
            <a:r>
              <a:rPr lang="tr-TR" sz="1400" i="1" dirty="0">
                <a:latin typeface="Times New Roman" panose="02020603050405020304" pitchFamily="18" charset="0"/>
                <a:cs typeface="Times New Roman" panose="02020603050405020304" pitchFamily="18" charset="0"/>
              </a:rPr>
              <a:t/>
            </a:r>
            <a:br>
              <a:rPr lang="tr-TR" sz="1400" i="1" dirty="0">
                <a:latin typeface="Times New Roman" panose="02020603050405020304" pitchFamily="18" charset="0"/>
                <a:cs typeface="Times New Roman" panose="02020603050405020304" pitchFamily="18" charset="0"/>
              </a:rPr>
            </a:br>
            <a:r>
              <a:rPr lang="tr-TR" sz="1400" i="1" dirty="0">
                <a:latin typeface="Times New Roman" panose="02020603050405020304" pitchFamily="18" charset="0"/>
                <a:cs typeface="Times New Roman" panose="02020603050405020304" pitchFamily="18" charset="0"/>
              </a:rPr>
              <a:t>Olayda, davalı idare tarafından dava konusu işlem tesis edilmeden önce; 02.03.2010 tarihinde Antalya 7. Asliye Hukuk Mahkemesine, araç üzerindeki tedbir şerhi kaldırılarak alıcı adına tescil yapılmasında sakınca olup olmadığının sorulduğu, 03.03.2010 tarihinde Antalya 7. Asliye Hukuk Mahkemesince; ... plakalı araç üzerindeki </a:t>
            </a:r>
            <a:r>
              <a:rPr lang="tr-TR" sz="1400" i="1" dirty="0" err="1">
                <a:latin typeface="Times New Roman" panose="02020603050405020304" pitchFamily="18" charset="0"/>
                <a:cs typeface="Times New Roman" panose="02020603050405020304" pitchFamily="18" charset="0"/>
              </a:rPr>
              <a:t>takyidatların</a:t>
            </a:r>
            <a:r>
              <a:rPr lang="tr-TR" sz="1400" i="1" dirty="0">
                <a:latin typeface="Times New Roman" panose="02020603050405020304" pitchFamily="18" charset="0"/>
                <a:cs typeface="Times New Roman" panose="02020603050405020304" pitchFamily="18" charset="0"/>
              </a:rPr>
              <a:t> devam ettiğinin bildirildiği, bunun üzerine davacının tescil talebinin reddedildiği görülmektedir</a:t>
            </a:r>
            <a:r>
              <a:rPr lang="tr-TR" sz="1400" i="1" dirty="0" smtClean="0">
                <a:latin typeface="Times New Roman" panose="02020603050405020304" pitchFamily="18" charset="0"/>
                <a:cs typeface="Times New Roman" panose="02020603050405020304" pitchFamily="18" charset="0"/>
              </a:rPr>
              <a:t>.</a:t>
            </a:r>
          </a:p>
          <a:p>
            <a:pPr algn="just"/>
            <a:r>
              <a:rPr lang="tr-TR" sz="1400" i="1" dirty="0">
                <a:latin typeface="Times New Roman" panose="02020603050405020304" pitchFamily="18" charset="0"/>
                <a:cs typeface="Times New Roman" panose="02020603050405020304" pitchFamily="18" charset="0"/>
              </a:rPr>
              <a:t/>
            </a:r>
            <a:br>
              <a:rPr lang="tr-TR" sz="1400" i="1" dirty="0">
                <a:latin typeface="Times New Roman" panose="02020603050405020304" pitchFamily="18" charset="0"/>
                <a:cs typeface="Times New Roman" panose="02020603050405020304" pitchFamily="18" charset="0"/>
              </a:rPr>
            </a:br>
            <a:r>
              <a:rPr lang="tr-TR" sz="1400" i="1" dirty="0">
                <a:latin typeface="Times New Roman" panose="02020603050405020304" pitchFamily="18" charset="0"/>
                <a:cs typeface="Times New Roman" panose="02020603050405020304" pitchFamily="18" charset="0"/>
              </a:rPr>
              <a:t>Bu durumda söz konusu aracın icra müdürlüğü tarafından yapılan satış tarihinde de dava konusu işlemin tesis edildiği tarihte de Asliye Hukuk Mahkemesince üzerine konulan tedbir şerhinin bulunduğu ve bu hususun tescile engel olduğu sonucuna varılmaktadır</a:t>
            </a:r>
            <a:r>
              <a:rPr lang="tr-TR" sz="1400" i="1" dirty="0" smtClean="0">
                <a:latin typeface="Times New Roman" panose="02020603050405020304" pitchFamily="18" charset="0"/>
                <a:cs typeface="Times New Roman" panose="02020603050405020304" pitchFamily="18" charset="0"/>
              </a:rPr>
              <a:t>.</a:t>
            </a:r>
          </a:p>
          <a:p>
            <a:pPr algn="just"/>
            <a:r>
              <a:rPr lang="tr-TR" sz="1400" i="1" dirty="0">
                <a:latin typeface="Times New Roman" panose="02020603050405020304" pitchFamily="18" charset="0"/>
                <a:cs typeface="Times New Roman" panose="02020603050405020304" pitchFamily="18" charset="0"/>
              </a:rPr>
              <a:t/>
            </a:r>
            <a:br>
              <a:rPr lang="tr-TR" sz="1400" i="1" dirty="0">
                <a:latin typeface="Times New Roman" panose="02020603050405020304" pitchFamily="18" charset="0"/>
                <a:cs typeface="Times New Roman" panose="02020603050405020304" pitchFamily="18" charset="0"/>
              </a:rPr>
            </a:br>
            <a:r>
              <a:rPr lang="tr-TR" sz="1400" i="1" dirty="0">
                <a:latin typeface="Times New Roman" panose="02020603050405020304" pitchFamily="18" charset="0"/>
                <a:cs typeface="Times New Roman" panose="02020603050405020304" pitchFamily="18" charset="0"/>
              </a:rPr>
              <a:t>Ayrıca tazminat davasındaki davacıların haklarına hukuki koruma sağlayan ihtiyati tedbirin, aracın satışı esnasında devam ettiği göz önüne alındığında; satışın icra müdürlüğü tarafından yapılmasının da sonucu değiştirmeyeceği kanaatine ulaşılmaktadır</a:t>
            </a:r>
            <a:r>
              <a:rPr lang="tr-TR" sz="1400" i="1" dirty="0" smtClean="0">
                <a:latin typeface="Times New Roman" panose="02020603050405020304" pitchFamily="18" charset="0"/>
                <a:cs typeface="Times New Roman" panose="02020603050405020304" pitchFamily="18" charset="0"/>
              </a:rPr>
              <a:t>.</a:t>
            </a:r>
          </a:p>
          <a:p>
            <a:pPr algn="just"/>
            <a:r>
              <a:rPr lang="tr-TR" sz="1400" i="1" dirty="0">
                <a:latin typeface="Times New Roman" panose="02020603050405020304" pitchFamily="18" charset="0"/>
                <a:cs typeface="Times New Roman" panose="02020603050405020304" pitchFamily="18" charset="0"/>
              </a:rPr>
              <a:t/>
            </a:r>
            <a:br>
              <a:rPr lang="tr-TR" sz="1400" i="1" dirty="0">
                <a:latin typeface="Times New Roman" panose="02020603050405020304" pitchFamily="18" charset="0"/>
                <a:cs typeface="Times New Roman" panose="02020603050405020304" pitchFamily="18" charset="0"/>
              </a:rPr>
            </a:br>
            <a:r>
              <a:rPr lang="tr-TR" sz="1400" i="1" dirty="0">
                <a:latin typeface="Times New Roman" panose="02020603050405020304" pitchFamily="18" charset="0"/>
                <a:cs typeface="Times New Roman" panose="02020603050405020304" pitchFamily="18" charset="0"/>
              </a:rPr>
              <a:t>Bu nedenle davanın reddine karar verilmesi gerekirken dava konusu işlemin iptaline karar veren İdare Mahkemesi kararında hukuka uyarlık bulunmamaktadır</a:t>
            </a:r>
            <a:r>
              <a:rPr lang="tr-TR" sz="1400" i="1"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(Danıştay 15.Daire, 12.02.2016, E.1344, K.843)</a:t>
            </a:r>
            <a:endParaRPr lang="tr-TR" sz="1400" dirty="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23730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539552" y="1628800"/>
            <a:ext cx="7992888" cy="3785652"/>
          </a:xfrm>
          <a:prstGeom prst="rect">
            <a:avLst/>
          </a:prstGeom>
        </p:spPr>
        <p:txBody>
          <a:bodyPr wrap="square">
            <a:spAutoFit/>
          </a:bodyPr>
          <a:lstStyle/>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İİK m.150/b </a:t>
            </a:r>
            <a:r>
              <a:rPr lang="tr-TR" sz="1400" b="1" dirty="0" smtClean="0">
                <a:latin typeface="Times New Roman" panose="02020603050405020304" pitchFamily="18" charset="0"/>
                <a:cs typeface="Times New Roman" panose="02020603050405020304" pitchFamily="18" charset="0"/>
              </a:rPr>
              <a:t>«Rehin</a:t>
            </a:r>
            <a:r>
              <a:rPr lang="tr-TR" sz="1400" b="1" dirty="0">
                <a:latin typeface="Times New Roman" panose="02020603050405020304" pitchFamily="18" charset="0"/>
                <a:cs typeface="Times New Roman" panose="02020603050405020304" pitchFamily="18" charset="0"/>
              </a:rPr>
              <a:t>, kiraya  verilmiş bir  taşınmaz ise icra  memuru, alacaklının talebi üzerine takibin kesinleşmesini beklemeden </a:t>
            </a:r>
            <a:r>
              <a:rPr lang="tr-TR" sz="1400" b="1" dirty="0" smtClean="0">
                <a:latin typeface="Times New Roman" panose="02020603050405020304" pitchFamily="18" charset="0"/>
                <a:cs typeface="Times New Roman" panose="02020603050405020304" pitchFamily="18" charset="0"/>
              </a:rPr>
              <a:t>kiracıları </a:t>
            </a:r>
            <a:r>
              <a:rPr lang="tr-TR" sz="1400" b="1" dirty="0">
                <a:latin typeface="Times New Roman" panose="02020603050405020304" pitchFamily="18" charset="0"/>
                <a:cs typeface="Times New Roman" panose="02020603050405020304" pitchFamily="18" charset="0"/>
              </a:rPr>
              <a:t>da takipten haberdar eder ve işleyecek kiraların icra dairesine ödenmesini emreder. </a:t>
            </a:r>
            <a:r>
              <a:rPr lang="tr-TR" sz="1400" b="1" dirty="0" smtClean="0">
                <a:latin typeface="Times New Roman" panose="02020603050405020304" pitchFamily="18" charset="0"/>
                <a:cs typeface="Times New Roman" panose="02020603050405020304" pitchFamily="18" charset="0"/>
              </a:rPr>
              <a:t>Şu </a:t>
            </a:r>
            <a:r>
              <a:rPr lang="tr-TR" sz="1400" b="1" dirty="0">
                <a:latin typeface="Times New Roman" panose="02020603050405020304" pitchFamily="18" charset="0"/>
                <a:cs typeface="Times New Roman" panose="02020603050405020304" pitchFamily="18" charset="0"/>
              </a:rPr>
              <a:t>kadar ki, bu şekilde işlem yapılması 132 ve 135 inci maddelerdeki hakları ortadan kaldırmaz. Kiracı ihtara rağmen </a:t>
            </a:r>
            <a:r>
              <a:rPr lang="tr-TR" sz="1400" b="1" dirty="0" smtClean="0">
                <a:latin typeface="Times New Roman" panose="02020603050405020304" pitchFamily="18" charset="0"/>
                <a:cs typeface="Times New Roman" panose="02020603050405020304" pitchFamily="18" charset="0"/>
              </a:rPr>
              <a:t>kira </a:t>
            </a:r>
            <a:r>
              <a:rPr lang="tr-TR" sz="1400" b="1" dirty="0">
                <a:latin typeface="Times New Roman" panose="02020603050405020304" pitchFamily="18" charset="0"/>
                <a:cs typeface="Times New Roman" panose="02020603050405020304" pitchFamily="18" charset="0"/>
              </a:rPr>
              <a:t>paralarını icra dairesine yatırmazsa hakkında 356 </a:t>
            </a:r>
            <a:r>
              <a:rPr lang="tr-TR" sz="1400" b="1" dirty="0" err="1">
                <a:latin typeface="Times New Roman" panose="02020603050405020304" pitchFamily="18" charset="0"/>
                <a:cs typeface="Times New Roman" panose="02020603050405020304" pitchFamily="18" charset="0"/>
              </a:rPr>
              <a:t>ncı</a:t>
            </a:r>
            <a:r>
              <a:rPr lang="tr-TR" sz="1400" b="1" dirty="0">
                <a:latin typeface="Times New Roman" panose="02020603050405020304" pitchFamily="18" charset="0"/>
                <a:cs typeface="Times New Roman" panose="02020603050405020304" pitchFamily="18" charset="0"/>
              </a:rPr>
              <a:t> madde hükmü kıyasen uygulanır</a:t>
            </a:r>
            <a:r>
              <a:rPr lang="tr-TR" sz="1400" b="1"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pPr>
            <a:endParaRPr lang="tr-TR" sz="14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M.K.m.863 </a:t>
            </a:r>
            <a:r>
              <a:rPr lang="tr-TR" sz="1400" b="1" dirty="0" smtClean="0">
                <a:latin typeface="Times New Roman" panose="02020603050405020304" pitchFamily="18" charset="0"/>
                <a:cs typeface="Times New Roman" panose="02020603050405020304" pitchFamily="18" charset="0"/>
              </a:rPr>
              <a:t>«</a:t>
            </a:r>
            <a:r>
              <a:rPr lang="tr-TR" sz="1400" b="1" dirty="0">
                <a:latin typeface="Times New Roman" panose="02020603050405020304" pitchFamily="18" charset="0"/>
                <a:cs typeface="Times New Roman" panose="02020603050405020304" pitchFamily="18" charset="0"/>
              </a:rPr>
              <a:t>Kiraya verilmiş taşınmaz üzerindeki </a:t>
            </a:r>
            <a:r>
              <a:rPr lang="tr-TR" sz="1400" b="1" dirty="0" err="1">
                <a:latin typeface="Times New Roman" panose="02020603050405020304" pitchFamily="18" charset="0"/>
                <a:cs typeface="Times New Roman" panose="02020603050405020304" pitchFamily="18" charset="0"/>
              </a:rPr>
              <a:t>rehnin</a:t>
            </a:r>
            <a:r>
              <a:rPr lang="tr-TR" sz="1400" b="1" dirty="0">
                <a:latin typeface="Times New Roman" panose="02020603050405020304" pitchFamily="18" charset="0"/>
                <a:cs typeface="Times New Roman" panose="02020603050405020304" pitchFamily="18" charset="0"/>
              </a:rPr>
              <a:t> kapsamına, borçluya karşı </a:t>
            </a:r>
            <a:r>
              <a:rPr lang="tr-TR" sz="1400" b="1" dirty="0" err="1">
                <a:latin typeface="Times New Roman" panose="02020603050405020304" pitchFamily="18" charset="0"/>
                <a:cs typeface="Times New Roman" panose="02020603050405020304" pitchFamily="18" charset="0"/>
              </a:rPr>
              <a:t>rehnin</a:t>
            </a:r>
            <a:r>
              <a:rPr lang="tr-TR" sz="1400" b="1" dirty="0">
                <a:latin typeface="Times New Roman" panose="02020603050405020304" pitchFamily="18" charset="0"/>
                <a:cs typeface="Times New Roman" panose="02020603050405020304" pitchFamily="18" charset="0"/>
              </a:rPr>
              <a:t> paraya çevrilmesi yoluyla takibe başlanmasından veya borçlunun iflâsının ilânından başlayarak </a:t>
            </a:r>
            <a:r>
              <a:rPr lang="tr-TR" sz="1400" b="1" dirty="0" err="1">
                <a:latin typeface="Times New Roman" panose="02020603050405020304" pitchFamily="18" charset="0"/>
                <a:cs typeface="Times New Roman" panose="02020603050405020304" pitchFamily="18" charset="0"/>
              </a:rPr>
              <a:t>rehnin</a:t>
            </a:r>
            <a:r>
              <a:rPr lang="tr-TR" sz="1400" b="1" dirty="0">
                <a:latin typeface="Times New Roman" panose="02020603050405020304" pitchFamily="18" charset="0"/>
                <a:cs typeface="Times New Roman" panose="02020603050405020304" pitchFamily="18" charset="0"/>
              </a:rPr>
              <a:t> paraya çevrilmesi anına kadar işleyen kira bedelleri de girer</a:t>
            </a:r>
            <a:r>
              <a:rPr lang="tr-TR" sz="1400" b="1" dirty="0" smtClean="0">
                <a:latin typeface="Times New Roman" panose="02020603050405020304" pitchFamily="18" charset="0"/>
                <a:cs typeface="Times New Roman" panose="02020603050405020304" pitchFamily="18" charset="0"/>
              </a:rPr>
              <a:t>. Rehin </a:t>
            </a:r>
            <a:r>
              <a:rPr lang="tr-TR" sz="1400" b="1" dirty="0">
                <a:latin typeface="Times New Roman" panose="02020603050405020304" pitchFamily="18" charset="0"/>
                <a:cs typeface="Times New Roman" panose="02020603050405020304" pitchFamily="18" charset="0"/>
              </a:rPr>
              <a:t>hakkı, kiracılara karşı ancak cebrî icra yoluyla takibin kendilerine bildirilmesi veya iflâs kararının ilânından sonra ileri sürülebilir</a:t>
            </a:r>
            <a:r>
              <a:rPr lang="tr-TR" sz="1400" b="1" dirty="0" smtClean="0">
                <a:latin typeface="Times New Roman" panose="02020603050405020304" pitchFamily="18" charset="0"/>
                <a:cs typeface="Times New Roman" panose="02020603050405020304" pitchFamily="18" charset="0"/>
              </a:rPr>
              <a:t>. </a:t>
            </a:r>
            <a:r>
              <a:rPr lang="tr-TR" sz="1400" b="1" u="sng" dirty="0" smtClean="0">
                <a:latin typeface="Times New Roman" panose="02020603050405020304" pitchFamily="18" charset="0"/>
                <a:cs typeface="Times New Roman" panose="02020603050405020304" pitchFamily="18" charset="0"/>
              </a:rPr>
              <a:t>Rehinli </a:t>
            </a:r>
            <a:r>
              <a:rPr lang="tr-TR" sz="1400" b="1" u="sng" dirty="0">
                <a:latin typeface="Times New Roman" panose="02020603050405020304" pitchFamily="18" charset="0"/>
                <a:cs typeface="Times New Roman" panose="02020603050405020304" pitchFamily="18" charset="0"/>
              </a:rPr>
              <a:t>taşınmaz malikinin henüz muaccel olmamış kira bedelleri üzerinde yaptığı hukukî işlemler ile diğer alacaklılar tarafından koydurulan hacizler, kira alacaklarının muaccel olmalarından önce </a:t>
            </a:r>
            <a:r>
              <a:rPr lang="tr-TR" sz="1400" b="1" u="sng" dirty="0" err="1">
                <a:latin typeface="Times New Roman" panose="02020603050405020304" pitchFamily="18" charset="0"/>
                <a:cs typeface="Times New Roman" panose="02020603050405020304" pitchFamily="18" charset="0"/>
              </a:rPr>
              <a:t>rehnin</a:t>
            </a:r>
            <a:r>
              <a:rPr lang="tr-TR" sz="1400" b="1" u="sng" dirty="0">
                <a:latin typeface="Times New Roman" panose="02020603050405020304" pitchFamily="18" charset="0"/>
                <a:cs typeface="Times New Roman" panose="02020603050405020304" pitchFamily="18" charset="0"/>
              </a:rPr>
              <a:t> paraya çevrilmesi yoluyla takibe başlamış olan rehinli alacaklılara karşı geçerli değildir</a:t>
            </a:r>
            <a:r>
              <a:rPr lang="tr-TR" sz="1400" b="1"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pPr>
            <a:endParaRPr lang="tr-TR" sz="14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İİK m.150/b gereğince tahsil edilen kira bedelleri limit ipoteklerinde limitten düşülür.</a:t>
            </a: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144117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611560" y="1772816"/>
            <a:ext cx="7848872" cy="3385542"/>
          </a:xfrm>
          <a:prstGeom prst="rect">
            <a:avLst/>
          </a:prstGeom>
        </p:spPr>
        <p:txBody>
          <a:bodyPr wrap="square">
            <a:spAutoFit/>
          </a:bodyPr>
          <a:lstStyle/>
          <a:p>
            <a:pPr algn="just">
              <a:buFont typeface="Wingdings" pitchFamily="2" charset="2"/>
              <a:buChar char="ü"/>
            </a:pPr>
            <a:r>
              <a:rPr lang="tr-TR" sz="1400" dirty="0">
                <a:latin typeface="Times New Roman" panose="02020603050405020304" pitchFamily="18" charset="0"/>
                <a:cs typeface="Times New Roman" panose="02020603050405020304" pitchFamily="18" charset="0"/>
              </a:rPr>
              <a:t>Taşınmazdaki mükellefiyet </a:t>
            </a:r>
            <a:r>
              <a:rPr lang="tr-TR" sz="1400" dirty="0" smtClean="0">
                <a:latin typeface="Times New Roman" panose="02020603050405020304" pitchFamily="18" charset="0"/>
                <a:cs typeface="Times New Roman" panose="02020603050405020304" pitchFamily="18" charset="0"/>
              </a:rPr>
              <a:t>varsa </a:t>
            </a:r>
            <a:r>
              <a:rPr lang="tr-TR" sz="1400" dirty="0">
                <a:latin typeface="Times New Roman" panose="02020603050405020304" pitchFamily="18" charset="0"/>
                <a:cs typeface="Times New Roman" panose="02020603050405020304" pitchFamily="18" charset="0"/>
              </a:rPr>
              <a:t>(kira şerhi, intifa hakkı, irtifak hakkı vs.) </a:t>
            </a:r>
            <a:r>
              <a:rPr lang="tr-TR" sz="1400" dirty="0" smtClean="0">
                <a:latin typeface="Times New Roman" panose="02020603050405020304" pitchFamily="18" charset="0"/>
                <a:cs typeface="Times New Roman" panose="02020603050405020304" pitchFamily="18" charset="0"/>
              </a:rPr>
              <a:t>mükellefiyet </a:t>
            </a:r>
            <a:r>
              <a:rPr lang="tr-TR" sz="1400" dirty="0">
                <a:latin typeface="Times New Roman" panose="02020603050405020304" pitchFamily="18" charset="0"/>
                <a:cs typeface="Times New Roman" panose="02020603050405020304" pitchFamily="18" charset="0"/>
              </a:rPr>
              <a:t>listesi düzenlenerek ilgililere tebliğ </a:t>
            </a:r>
            <a:r>
              <a:rPr lang="tr-TR" sz="1400" dirty="0" smtClean="0">
                <a:latin typeface="Times New Roman" panose="02020603050405020304" pitchFamily="18" charset="0"/>
                <a:cs typeface="Times New Roman" panose="02020603050405020304" pitchFamily="18" charset="0"/>
              </a:rPr>
              <a:t>edilmelidir. Ayrıca bu mükellefiyete satış ilanında yer verilir.</a:t>
            </a:r>
          </a:p>
          <a:p>
            <a:pPr algn="just">
              <a:buFont typeface="Wingdings" pitchFamily="2" charset="2"/>
              <a:buChar char="ü"/>
            </a:pPr>
            <a:endParaRPr lang="tr-TR" sz="14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sz="1400" dirty="0" smtClean="0">
                <a:latin typeface="Times New Roman" panose="02020603050405020304" pitchFamily="18" charset="0"/>
                <a:cs typeface="Times New Roman" panose="02020603050405020304" pitchFamily="18" charset="0"/>
              </a:rPr>
              <a:t>Kıymet takdir raporunda, mükellefiyetin taşınmazın </a:t>
            </a:r>
            <a:r>
              <a:rPr lang="tr-TR" sz="1400" dirty="0">
                <a:latin typeface="Times New Roman" panose="02020603050405020304" pitchFamily="18" charset="0"/>
                <a:cs typeface="Times New Roman" panose="02020603050405020304" pitchFamily="18" charset="0"/>
              </a:rPr>
              <a:t>değerine etkisi </a:t>
            </a:r>
            <a:r>
              <a:rPr lang="tr-TR" sz="1400" dirty="0" smtClean="0">
                <a:latin typeface="Times New Roman" panose="02020603050405020304" pitchFamily="18" charset="0"/>
                <a:cs typeface="Times New Roman" panose="02020603050405020304" pitchFamily="18" charset="0"/>
              </a:rPr>
              <a:t>olup olmadığı irdelenmiş olmalıdır</a:t>
            </a:r>
            <a:r>
              <a:rPr lang="tr-TR" sz="1400" dirty="0">
                <a:latin typeface="Times New Roman" panose="02020603050405020304" pitchFamily="18" charset="0"/>
                <a:cs typeface="Times New Roman" panose="02020603050405020304" pitchFamily="18" charset="0"/>
              </a:rPr>
              <a:t>. (İİK m.128/2)  </a:t>
            </a:r>
            <a:endParaRPr lang="tr-TR" sz="14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4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sz="1400" dirty="0" smtClean="0">
                <a:latin typeface="Times New Roman" panose="02020603050405020304" pitchFamily="18" charset="0"/>
                <a:cs typeface="Times New Roman" panose="02020603050405020304" pitchFamily="18" charset="0"/>
              </a:rPr>
              <a:t>İpotek bir mükellefiyet değildir. Taşınmazda ipotek varsa mükellefiyet listesi düzenlenmez. İpotek satış ile birlikte ihale bedeli üzerine kayar. Ancak, ipotek ile teminat altına alınmış alacak muaccel halde değil ise ihale alıcısına intikal edeceğinden mükellefiyet listesi düzenlemesi gerekir. (İİK </a:t>
            </a:r>
            <a:r>
              <a:rPr lang="tr-TR" sz="1400" dirty="0">
                <a:latin typeface="Times New Roman" panose="02020603050405020304" pitchFamily="18" charset="0"/>
                <a:cs typeface="Times New Roman" panose="02020603050405020304" pitchFamily="18" charset="0"/>
              </a:rPr>
              <a:t>m.125 </a:t>
            </a:r>
            <a:r>
              <a:rPr lang="tr-TR" sz="1400" b="1" dirty="0">
                <a:latin typeface="Times New Roman" panose="02020603050405020304" pitchFamily="18" charset="0"/>
                <a:cs typeface="Times New Roman" panose="02020603050405020304" pitchFamily="18" charset="0"/>
              </a:rPr>
              <a:t>«Taşınmaz rehinle temin edilmiş muaccel borçlar, müşteriye devredilmeyip satış bedelinden tercihan ödenir</a:t>
            </a:r>
            <a:r>
              <a:rPr lang="tr-TR" sz="1400" b="1" dirty="0" smtClean="0">
                <a:latin typeface="Times New Roman" panose="02020603050405020304" pitchFamily="18" charset="0"/>
                <a:cs typeface="Times New Roman" panose="02020603050405020304" pitchFamily="18" charset="0"/>
              </a:rPr>
              <a:t>.»)</a:t>
            </a:r>
            <a:endParaRPr lang="tr-TR" sz="1400" b="1" dirty="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4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sz="1400" dirty="0" smtClean="0">
                <a:latin typeface="Times New Roman" panose="02020603050405020304" pitchFamily="18" charset="0"/>
                <a:cs typeface="Times New Roman" panose="02020603050405020304" pitchFamily="18" charset="0"/>
              </a:rPr>
              <a:t>Satışa </a:t>
            </a:r>
            <a:r>
              <a:rPr lang="tr-TR" sz="1400" dirty="0">
                <a:latin typeface="Times New Roman" panose="02020603050405020304" pitchFamily="18" charset="0"/>
                <a:cs typeface="Times New Roman" panose="02020603050405020304" pitchFamily="18" charset="0"/>
              </a:rPr>
              <a:t>çıkartılan taşınmazda ipotekten sonra tesis edilmiş bir mükellefiyet </a:t>
            </a:r>
            <a:r>
              <a:rPr lang="tr-TR" sz="1400" dirty="0" smtClean="0">
                <a:latin typeface="Times New Roman" panose="02020603050405020304" pitchFamily="18" charset="0"/>
                <a:cs typeface="Times New Roman" panose="02020603050405020304" pitchFamily="18" charset="0"/>
              </a:rPr>
              <a:t>varsa, ipotek alacaklısının  İİK </a:t>
            </a:r>
            <a:r>
              <a:rPr lang="tr-TR" sz="1400" dirty="0">
                <a:latin typeface="Times New Roman" panose="02020603050405020304" pitchFamily="18" charset="0"/>
                <a:cs typeface="Times New Roman" panose="02020603050405020304" pitchFamily="18" charset="0"/>
              </a:rPr>
              <a:t>m.132 gereğince taşınmazın o mükellefiyetten ari olarak satışa </a:t>
            </a:r>
            <a:r>
              <a:rPr lang="tr-TR" sz="1400" dirty="0" smtClean="0">
                <a:latin typeface="Times New Roman" panose="02020603050405020304" pitchFamily="18" charset="0"/>
                <a:cs typeface="Times New Roman" panose="02020603050405020304" pitchFamily="18" charset="0"/>
              </a:rPr>
              <a:t>çıkartılması </a:t>
            </a:r>
            <a:r>
              <a:rPr lang="tr-TR" sz="1400" dirty="0">
                <a:latin typeface="Times New Roman" panose="02020603050405020304" pitchFamily="18" charset="0"/>
                <a:cs typeface="Times New Roman" panose="02020603050405020304" pitchFamily="18" charset="0"/>
              </a:rPr>
              <a:t>talep </a:t>
            </a:r>
            <a:r>
              <a:rPr lang="tr-TR" sz="1400" dirty="0" smtClean="0">
                <a:latin typeface="Times New Roman" panose="02020603050405020304" pitchFamily="18" charset="0"/>
                <a:cs typeface="Times New Roman" panose="02020603050405020304" pitchFamily="18" charset="0"/>
              </a:rPr>
              <a:t>etmesi gerekir.</a:t>
            </a: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419183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762683" y="1556792"/>
            <a:ext cx="7704856" cy="3600986"/>
          </a:xfrm>
          <a:prstGeom prst="rect">
            <a:avLst/>
          </a:prstGeom>
        </p:spPr>
        <p:txBody>
          <a:bodyPr wrap="square">
            <a:spAutoFit/>
          </a:bodyPr>
          <a:lstStyle/>
          <a:p>
            <a:pPr algn="just">
              <a:buFont typeface="Wingdings" pitchFamily="2" charset="2"/>
              <a:buChar char="ü"/>
            </a:pPr>
            <a:r>
              <a:rPr lang="tr-TR" sz="1400" dirty="0">
                <a:latin typeface="Times New Roman" panose="02020603050405020304" pitchFamily="18" charset="0"/>
                <a:cs typeface="Times New Roman" panose="02020603050405020304" pitchFamily="18" charset="0"/>
              </a:rPr>
              <a:t>İhale başlamadan, elektronik ortamda verilmiş herhangi bir teklif olup olmadığı sorgulanmalı, neticesi tutanağa geçirilmeli ve teklif varsa ihalenin açılış limiti buna göre </a:t>
            </a:r>
            <a:r>
              <a:rPr lang="tr-TR" sz="1400" dirty="0" smtClean="0">
                <a:latin typeface="Times New Roman" panose="02020603050405020304" pitchFamily="18" charset="0"/>
                <a:cs typeface="Times New Roman" panose="02020603050405020304" pitchFamily="18" charset="0"/>
              </a:rPr>
              <a:t>belirlenmelidir</a:t>
            </a:r>
            <a:r>
              <a:rPr lang="tr-TR" sz="1400" dirty="0">
                <a:latin typeface="Times New Roman" panose="02020603050405020304" pitchFamily="18" charset="0"/>
                <a:cs typeface="Times New Roman" panose="02020603050405020304" pitchFamily="18" charset="0"/>
              </a:rPr>
              <a:t>. </a:t>
            </a:r>
            <a:endParaRPr lang="tr-TR" sz="14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4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sz="1400" dirty="0" smtClean="0">
                <a:latin typeface="Times New Roman" panose="02020603050405020304" pitchFamily="18" charset="0"/>
                <a:cs typeface="Times New Roman" panose="02020603050405020304" pitchFamily="18" charset="0"/>
              </a:rPr>
              <a:t>Müşterek </a:t>
            </a:r>
            <a:r>
              <a:rPr lang="tr-TR" sz="1400" dirty="0">
                <a:latin typeface="Times New Roman" panose="02020603050405020304" pitchFamily="18" charset="0"/>
                <a:cs typeface="Times New Roman" panose="02020603050405020304" pitchFamily="18" charset="0"/>
              </a:rPr>
              <a:t>ipotekli taşınmazlar birlikte satış talep edilmeli, </a:t>
            </a:r>
            <a:r>
              <a:rPr lang="tr-TR" sz="1400" dirty="0" err="1">
                <a:latin typeface="Times New Roman" panose="02020603050405020304" pitchFamily="18" charset="0"/>
                <a:cs typeface="Times New Roman" panose="02020603050405020304" pitchFamily="18" charset="0"/>
              </a:rPr>
              <a:t>muhammem</a:t>
            </a:r>
            <a:r>
              <a:rPr lang="tr-TR" sz="1400" dirty="0">
                <a:latin typeface="Times New Roman" panose="02020603050405020304" pitchFamily="18" charset="0"/>
                <a:cs typeface="Times New Roman" panose="02020603050405020304" pitchFamily="18" charset="0"/>
              </a:rPr>
              <a:t> bedeli en yüksek olan taşınmaz için satış saati önce verdirilmelidir. –İpotek limiti karşılandığında satışlara devam edilmeyeceğinden-</a:t>
            </a:r>
          </a:p>
          <a:p>
            <a:pPr algn="just">
              <a:buFont typeface="Wingdings" pitchFamily="2" charset="2"/>
              <a:buChar char="ü"/>
            </a:pPr>
            <a:endParaRPr lang="tr-TR" sz="14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sz="1400" dirty="0">
                <a:latin typeface="Times New Roman" panose="02020603050405020304" pitchFamily="18" charset="0"/>
                <a:cs typeface="Times New Roman" panose="02020603050405020304" pitchFamily="18" charset="0"/>
              </a:rPr>
              <a:t>MK.m.854 </a:t>
            </a:r>
            <a:r>
              <a:rPr lang="tr-TR" sz="1400" b="1" dirty="0">
                <a:latin typeface="Times New Roman" panose="02020603050405020304" pitchFamily="18" charset="0"/>
                <a:cs typeface="Times New Roman" panose="02020603050405020304" pitchFamily="18" charset="0"/>
              </a:rPr>
              <a:t>«Aynı alacak için birden çok taşınmazın </a:t>
            </a:r>
            <a:r>
              <a:rPr lang="tr-TR" sz="1400" b="1" dirty="0" err="1">
                <a:latin typeface="Times New Roman" panose="02020603050405020304" pitchFamily="18" charset="0"/>
                <a:cs typeface="Times New Roman" panose="02020603050405020304" pitchFamily="18" charset="0"/>
              </a:rPr>
              <a:t>rehnedildiği</a:t>
            </a:r>
            <a:r>
              <a:rPr lang="tr-TR" sz="1400" b="1" dirty="0">
                <a:latin typeface="Times New Roman" panose="02020603050405020304" pitchFamily="18" charset="0"/>
                <a:cs typeface="Times New Roman" panose="02020603050405020304" pitchFamily="18" charset="0"/>
              </a:rPr>
              <a:t> diğer hallerde, her taşınmazın alacağın ne miktarı için güvence oluşturduğu rehin kurulurken belirtilir. </a:t>
            </a:r>
            <a:r>
              <a:rPr lang="tr-TR" sz="1400" b="1" u="sng" dirty="0">
                <a:latin typeface="Times New Roman" panose="02020603050405020304" pitchFamily="18" charset="0"/>
                <a:cs typeface="Times New Roman" panose="02020603050405020304" pitchFamily="18" charset="0"/>
              </a:rPr>
              <a:t>Aksine bir anlaşma bulunmadıkça</a:t>
            </a:r>
            <a:r>
              <a:rPr lang="tr-TR" sz="1400" b="1" dirty="0">
                <a:latin typeface="Times New Roman" panose="02020603050405020304" pitchFamily="18" charset="0"/>
                <a:cs typeface="Times New Roman" panose="02020603050405020304" pitchFamily="18" charset="0"/>
              </a:rPr>
              <a:t>, tapu idaresi, </a:t>
            </a:r>
            <a:r>
              <a:rPr lang="tr-TR" sz="1400" b="1" dirty="0" err="1">
                <a:latin typeface="Times New Roman" panose="02020603050405020304" pitchFamily="18" charset="0"/>
                <a:cs typeface="Times New Roman" panose="02020603050405020304" pitchFamily="18" charset="0"/>
              </a:rPr>
              <a:t>re'sen</a:t>
            </a:r>
            <a:r>
              <a:rPr lang="tr-TR" sz="1400" b="1" dirty="0">
                <a:latin typeface="Times New Roman" panose="02020603050405020304" pitchFamily="18" charset="0"/>
                <a:cs typeface="Times New Roman" panose="02020603050405020304" pitchFamily="18" charset="0"/>
              </a:rPr>
              <a:t> güvenceyi taşınmazların her birine değeri oranında dağıtır.»</a:t>
            </a:r>
            <a:r>
              <a:rPr lang="tr-TR" sz="1400" dirty="0">
                <a:latin typeface="Times New Roman" panose="02020603050405020304" pitchFamily="18" charset="0"/>
                <a:cs typeface="Times New Roman" panose="02020603050405020304" pitchFamily="18" charset="0"/>
              </a:rPr>
              <a:t> - Aksine sözleşme ipotek resmi senedinde </a:t>
            </a:r>
            <a:r>
              <a:rPr lang="tr-TR" sz="1400" dirty="0" smtClean="0">
                <a:latin typeface="Times New Roman" panose="02020603050405020304" pitchFamily="18" charset="0"/>
                <a:cs typeface="Times New Roman" panose="02020603050405020304" pitchFamily="18" charset="0"/>
              </a:rPr>
              <a:t>kararlaştırılabilir-</a:t>
            </a:r>
            <a:r>
              <a:rPr lang="tr-TR" sz="1400" dirty="0">
                <a:latin typeface="Times New Roman" panose="02020603050405020304" pitchFamily="18" charset="0"/>
                <a:cs typeface="Times New Roman" panose="02020603050405020304" pitchFamily="18" charset="0"/>
              </a:rPr>
              <a:t> (Yargıtay 12.HD., 23.10.1996, E.12606, K.12979</a:t>
            </a:r>
            <a:r>
              <a:rPr lang="tr-TR" sz="1400" dirty="0" smtClean="0">
                <a:latin typeface="Times New Roman" panose="02020603050405020304" pitchFamily="18" charset="0"/>
                <a:cs typeface="Times New Roman" panose="02020603050405020304" pitchFamily="18" charset="0"/>
              </a:rPr>
              <a:t>)</a:t>
            </a:r>
          </a:p>
          <a:p>
            <a:pPr algn="just"/>
            <a:endParaRPr lang="tr-TR" sz="14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sz="1400" dirty="0">
                <a:latin typeface="Times New Roman" panose="02020603050405020304" pitchFamily="18" charset="0"/>
                <a:cs typeface="Times New Roman" panose="02020603050405020304" pitchFamily="18" charset="0"/>
              </a:rPr>
              <a:t>Satış şartnamesi hazırlanarak en geç birinci ihale gününden 10 gün öncesi icra müdürlüğünde herkesin göreceği şekilde hazır bulundurulmasına, konu hakkında askı tutanağı düzenlenmesine. (İİK m.125)</a:t>
            </a: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419096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395536" y="908720"/>
            <a:ext cx="7848872" cy="5444802"/>
          </a:xfrm>
        </p:spPr>
        <p:txBody>
          <a:bodyPr/>
          <a:lstStyle/>
          <a:p>
            <a:pPr algn="just"/>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Herkes ancak kendisi ile ilgili olan bir hususu ileri sürerek ihalenin feshini talep edebilir. Örneğin, bir haciz alacaklısı borçluya satış ilanının usulüne uygun tebliğ edilmediğini iddia ederek ihalenin feshini isteyemez. </a:t>
            </a:r>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Yargıtay 12.HD., 11.11.2008, E. 16106 K.19669</a:t>
            </a:r>
            <a:r>
              <a:rPr lang="tr-TR" dirty="0" smtClean="0">
                <a:latin typeface="Times New Roman" panose="02020603050405020304" pitchFamily="18" charset="0"/>
                <a:cs typeface="Times New Roman" panose="02020603050405020304" pitchFamily="18" charset="0"/>
              </a:rPr>
              <a:t>) Mahkeme dahi satış ilanının borçluya usulüne uygun tebliğ edilmediğini resen değerlendirip ihalenin feshi sebebi yapamaz. (Yargıtay 12.HD., 29.06.2015, E.15516, K.18078)</a:t>
            </a:r>
          </a:p>
          <a:p>
            <a:pPr algn="just"/>
            <a:endParaRPr lang="tr-TR"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defRPr/>
            </a:pP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alın aynına ilişkin davada konulanlar hariç olmak üzere, ihtiyati tedbir şerhi ilgilileri ihalenin feshi davası açamaz.</a:t>
            </a:r>
          </a:p>
          <a:p>
            <a:pPr marL="342900" indent="-342900" algn="just">
              <a:buFont typeface="Wingdings" panose="05000000000000000000" pitchFamily="2" charset="2"/>
              <a:buChar char="ü"/>
              <a:defRPr/>
            </a:pPr>
            <a:endParaRPr lang="tr-TR"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defRPr/>
            </a:pPr>
            <a:r>
              <a:rPr lang="tr-TR" dirty="0">
                <a:latin typeface="Times New Roman" panose="02020603050405020304" pitchFamily="18" charset="0"/>
                <a:cs typeface="Times New Roman" panose="02020603050405020304" pitchFamily="18" charset="0"/>
              </a:rPr>
              <a:t>Tapuda aile konutu şerhi yoksa eş ihalenin feshini talep edemez. </a:t>
            </a:r>
            <a:r>
              <a:rPr lang="tr-TR" i="1" dirty="0">
                <a:latin typeface="Times New Roman" panose="02020603050405020304" pitchFamily="18" charset="0"/>
                <a:cs typeface="Times New Roman" panose="02020603050405020304" pitchFamily="18" charset="0"/>
              </a:rPr>
              <a:t>«Borçlunun eşinin, tapu kaydındaki ayni hak doğurmayan «şikayetçi adına aile konutu şerhi henüz tapu kütüğüne işlenmediğinden ve dolayısıyla şikayetçi </a:t>
            </a:r>
            <a:r>
              <a:rPr lang="tr-TR" i="1" dirty="0" err="1">
                <a:latin typeface="Times New Roman" panose="02020603050405020304" pitchFamily="18" charset="0"/>
                <a:cs typeface="Times New Roman" panose="02020603050405020304" pitchFamily="18" charset="0"/>
              </a:rPr>
              <a:t>İİK'nun</a:t>
            </a:r>
            <a:r>
              <a:rPr lang="tr-TR" i="1" dirty="0">
                <a:latin typeface="Times New Roman" panose="02020603050405020304" pitchFamily="18" charset="0"/>
                <a:cs typeface="Times New Roman" panose="02020603050405020304" pitchFamily="18" charset="0"/>
              </a:rPr>
              <a:t> 134. </a:t>
            </a:r>
            <a:r>
              <a:rPr lang="tr-TR" i="1">
                <a:latin typeface="Times New Roman" panose="02020603050405020304" pitchFamily="18" charset="0"/>
                <a:cs typeface="Times New Roman" panose="02020603050405020304" pitchFamily="18" charset="0"/>
              </a:rPr>
              <a:t>maddesinde belirlenen "tapudaki ilgili" sıfatını taşımadığından ihalenin feshine ilişkin şikayette bulunamaz.» </a:t>
            </a:r>
            <a:r>
              <a:rPr lang="tr-TR">
                <a:latin typeface="Times New Roman" panose="02020603050405020304" pitchFamily="18" charset="0"/>
                <a:cs typeface="Times New Roman" panose="02020603050405020304" pitchFamily="18" charset="0"/>
              </a:rPr>
              <a:t>(Yargıtay 12.HD.08.06.2016, E.11361, K.16288)</a:t>
            </a:r>
          </a:p>
          <a:p>
            <a:pPr algn="just">
              <a:defRPr/>
            </a:pPr>
            <a:endParaRPr lang="tr-TR"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defRPr/>
            </a:pPr>
            <a:r>
              <a:rPr lang="tr-TR" dirty="0" smtClean="0">
                <a:latin typeface="Times New Roman" panose="02020603050405020304" pitchFamily="18" charset="0"/>
                <a:cs typeface="Times New Roman" panose="02020603050405020304" pitchFamily="18" charset="0"/>
              </a:rPr>
              <a:t>Satış tarihi itibarıyla haczi düşmüş olan haciz alacaklısı ihalenin feshi davası açamaz.</a:t>
            </a:r>
          </a:p>
          <a:p>
            <a:pPr marL="342900" indent="-342900" algn="just">
              <a:buFont typeface="Wingdings" panose="05000000000000000000" pitchFamily="2" charset="2"/>
              <a:buChar char="ü"/>
              <a:defRPr/>
            </a:pPr>
            <a:endParaRPr lang="tr-TR"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defRPr/>
            </a:pPr>
            <a:r>
              <a:rPr lang="tr-TR" dirty="0" smtClean="0">
                <a:latin typeface="Times New Roman" panose="02020603050405020304" pitchFamily="18" charset="0"/>
                <a:cs typeface="Times New Roman" panose="02020603050405020304" pitchFamily="18" charset="0"/>
              </a:rPr>
              <a:t>Satışa konu mal hakkında istihkak davası açan üçüncü kişi ihalenin feshini talep edemez.</a:t>
            </a:r>
          </a:p>
          <a:p>
            <a:pPr marL="342900" indent="-342900" algn="just">
              <a:buFont typeface="Wingdings" panose="05000000000000000000" pitchFamily="2" charset="2"/>
              <a:buChar char="ü"/>
              <a:defRPr/>
            </a:pPr>
            <a:endParaRPr lang="tr-TR"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defRPr/>
            </a:pPr>
            <a:r>
              <a:rPr lang="tr-TR" dirty="0" smtClean="0">
                <a:latin typeface="Times New Roman" panose="02020603050405020304" pitchFamily="18" charset="0"/>
                <a:cs typeface="Times New Roman" panose="02020603050405020304" pitchFamily="18" charset="0"/>
              </a:rPr>
              <a:t>Satış yapılan dosyanın borçlusu olmayan kefil ihalenin feshi davası açamaz. (Yargıtay 12.HD., 08.02.2016, E.32304, K.2987)</a:t>
            </a:r>
          </a:p>
          <a:p>
            <a:pPr marL="342900" indent="-342900" algn="just">
              <a:buFont typeface="Wingdings" panose="05000000000000000000" pitchFamily="2" charset="2"/>
              <a:buChar char="ü"/>
              <a:defRPr/>
            </a:pPr>
            <a:endParaRPr lang="tr-TR" sz="16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defRPr/>
            </a:pPr>
            <a:endParaRPr lang="tr-TR" sz="16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defRPr/>
            </a:pPr>
            <a:endParaRPr lang="tr-TR" sz="16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defRPr/>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119487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500"/>
                                        <p:tgtEl>
                                          <p:spTgt spid="2">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fade">
                                      <p:cBhvr>
                                        <p:cTn id="27" dur="500"/>
                                        <p:tgtEl>
                                          <p:spTgt spid="2">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1" end="11"/>
                                            </p:txEl>
                                          </p:spTgt>
                                        </p:tgtEl>
                                        <p:attrNameLst>
                                          <p:attrName>style.visibility</p:attrName>
                                        </p:attrNameLst>
                                      </p:cBhvr>
                                      <p:to>
                                        <p:strVal val="visible"/>
                                      </p:to>
                                    </p:set>
                                    <p:animEffect transition="in" filter="fade">
                                      <p:cBhvr>
                                        <p:cTn id="32"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67544" y="1124744"/>
            <a:ext cx="8064896" cy="5444802"/>
          </a:xfrm>
        </p:spPr>
        <p:txBody>
          <a:bodyPr/>
          <a:lstStyle/>
          <a:p>
            <a:pPr algn="just">
              <a:buFont typeface="Wingdings" pitchFamily="2" charset="2"/>
              <a:buChar char="ü"/>
            </a:pPr>
            <a:r>
              <a:rPr lang="tr-TR" dirty="0" smtClean="0">
                <a:latin typeface="Times New Roman" panose="02020603050405020304" pitchFamily="18" charset="0"/>
                <a:cs typeface="Times New Roman" panose="02020603050405020304" pitchFamily="18" charset="0"/>
              </a:rPr>
              <a:t>Birinci </a:t>
            </a:r>
            <a:r>
              <a:rPr lang="tr-TR" dirty="0">
                <a:latin typeface="Times New Roman" panose="02020603050405020304" pitchFamily="18" charset="0"/>
                <a:cs typeface="Times New Roman" panose="02020603050405020304" pitchFamily="18" charset="0"/>
              </a:rPr>
              <a:t>ihale gününden en geç 1 ay önceki tarihte gazete ilanı yapılmış olmalı ve satış öncesinde gazete icra dosyasına ibraz edilmelidir. (İİK m.126)</a:t>
            </a:r>
          </a:p>
          <a:p>
            <a:pPr algn="just">
              <a:buFont typeface="Wingdings" pitchFamily="2" charset="2"/>
              <a:buChar char="ü"/>
            </a:pPr>
            <a:endParaRPr lang="tr-TR"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dirty="0">
                <a:latin typeface="Times New Roman" panose="02020603050405020304" pitchFamily="18" charset="0"/>
                <a:cs typeface="Times New Roman" panose="02020603050405020304" pitchFamily="18" charset="0"/>
              </a:rPr>
              <a:t>İçtihat değişikliklerinden etkilenmemek için mümkün olduğu müddetçe idari tatil günlerine, mesai saati dışı saatlere (öğlen tatili dahil) satış gün ve saati alınmamaya çalışılmalıdır.</a:t>
            </a:r>
          </a:p>
          <a:p>
            <a:pPr algn="just">
              <a:buFont typeface="Wingdings" pitchFamily="2" charset="2"/>
              <a:buChar char="ü"/>
            </a:pPr>
            <a:endParaRPr lang="tr-TR"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dirty="0">
                <a:latin typeface="Times New Roman" panose="02020603050405020304" pitchFamily="18" charset="0"/>
                <a:cs typeface="Times New Roman" panose="02020603050405020304" pitchFamily="18" charset="0"/>
              </a:rPr>
              <a:t>İştirak için belirlenen limite kadar olmak üzere, pey ileri sürenden hemen sonra yeni pey ileri sürülmelidir. – İhale alıcısı ihale bedelini yatırmadığında ondan sonra en yüksek pey ileri sürmüş olan alıcıya teklif yapılacağından-</a:t>
            </a:r>
          </a:p>
          <a:p>
            <a:pPr algn="just"/>
            <a:endParaRPr lang="tr-TR" dirty="0">
              <a:latin typeface="Times New Roman" panose="02020603050405020304" pitchFamily="18" charset="0"/>
              <a:cs typeface="Times New Roman" panose="02020603050405020304" pitchFamily="18" charset="0"/>
            </a:endParaRPr>
          </a:p>
          <a:p>
            <a:pPr algn="just">
              <a:buFont typeface="Wingdings" pitchFamily="2" charset="2"/>
              <a:buChar char="ü"/>
            </a:pPr>
            <a:r>
              <a:rPr lang="tr-TR" dirty="0">
                <a:latin typeface="Times New Roman" panose="02020603050405020304" pitchFamily="18" charset="0"/>
                <a:cs typeface="Times New Roman" panose="02020603050405020304" pitchFamily="18" charset="0"/>
              </a:rPr>
              <a:t>İhale tutanağında;</a:t>
            </a:r>
          </a:p>
          <a:p>
            <a:pPr algn="just"/>
            <a:r>
              <a:rPr lang="tr-TR" dirty="0">
                <a:latin typeface="Times New Roman" panose="02020603050405020304" pitchFamily="18" charset="0"/>
                <a:cs typeface="Times New Roman" panose="02020603050405020304" pitchFamily="18" charset="0"/>
              </a:rPr>
              <a:t>              -İhalenin yapıldığı yer, gün ve saate,</a:t>
            </a:r>
          </a:p>
          <a:p>
            <a:pPr algn="just"/>
            <a:r>
              <a:rPr lang="tr-TR" dirty="0">
                <a:latin typeface="Times New Roman" panose="02020603050405020304" pitchFamily="18" charset="0"/>
                <a:cs typeface="Times New Roman" panose="02020603050405020304" pitchFamily="18" charset="0"/>
              </a:rPr>
              <a:t>              -İhalenin başlama ve bitiş saatlerine,</a:t>
            </a:r>
          </a:p>
          <a:p>
            <a:pPr algn="just"/>
            <a:r>
              <a:rPr lang="tr-TR" dirty="0">
                <a:latin typeface="Times New Roman" panose="02020603050405020304" pitchFamily="18" charset="0"/>
                <a:cs typeface="Times New Roman" panose="02020603050405020304" pitchFamily="18" charset="0"/>
              </a:rPr>
              <a:t>              -İcra memurunun, tellalın, ihale alıcısının isim ve imzasına,</a:t>
            </a:r>
          </a:p>
          <a:p>
            <a:pPr algn="just"/>
            <a:r>
              <a:rPr lang="tr-TR" dirty="0">
                <a:latin typeface="Times New Roman" panose="02020603050405020304" pitchFamily="18" charset="0"/>
                <a:cs typeface="Times New Roman" panose="02020603050405020304" pitchFamily="18" charset="0"/>
              </a:rPr>
              <a:t>              -İhale alıcısının adresine</a:t>
            </a:r>
            <a:r>
              <a:rPr lang="tr-TR" dirty="0" smtClean="0">
                <a:latin typeface="Times New Roman" panose="02020603050405020304" pitchFamily="18" charset="0"/>
                <a:cs typeface="Times New Roman" panose="02020603050405020304" pitchFamily="18" charset="0"/>
              </a:rPr>
              <a:t>, TC kimlik numarasına</a:t>
            </a: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              -İhaleye iştirak için teminat alınmış ise alınan teminata ilişkin bilgilere,</a:t>
            </a:r>
          </a:p>
          <a:p>
            <a:pPr algn="just"/>
            <a:r>
              <a:rPr lang="tr-TR" dirty="0">
                <a:latin typeface="Times New Roman" panose="02020603050405020304" pitchFamily="18" charset="0"/>
                <a:cs typeface="Times New Roman" panose="02020603050405020304" pitchFamily="18" charset="0"/>
              </a:rPr>
              <a:t>              -İhale bedeline,</a:t>
            </a:r>
          </a:p>
          <a:p>
            <a:pPr algn="just"/>
            <a:r>
              <a:rPr lang="tr-TR" dirty="0">
                <a:latin typeface="Times New Roman" panose="02020603050405020304" pitchFamily="18" charset="0"/>
                <a:cs typeface="Times New Roman" panose="02020603050405020304" pitchFamily="18" charset="0"/>
              </a:rPr>
              <a:t>              -İhale alıcısından sonra gelmek üzere en çok pey sürmüş olan ihale alıcısının isim, </a:t>
            </a:r>
            <a:r>
              <a:rPr lang="tr-TR" dirty="0" smtClean="0">
                <a:latin typeface="Times New Roman" panose="02020603050405020304" pitchFamily="18" charset="0"/>
                <a:cs typeface="Times New Roman" panose="02020603050405020304" pitchFamily="18" charset="0"/>
              </a:rPr>
              <a:t>imzası, TC kimlik numarası </a:t>
            </a:r>
            <a:r>
              <a:rPr lang="tr-TR" dirty="0">
                <a:latin typeface="Times New Roman" panose="02020603050405020304" pitchFamily="18" charset="0"/>
                <a:cs typeface="Times New Roman" panose="02020603050405020304" pitchFamily="18" charset="0"/>
              </a:rPr>
              <a:t>ve adresi ile ileri sürdüğü pey tutarına,</a:t>
            </a:r>
          </a:p>
          <a:p>
            <a:pPr algn="just"/>
            <a:r>
              <a:rPr lang="tr-TR" dirty="0">
                <a:latin typeface="Times New Roman" panose="02020603050405020304" pitchFamily="18" charset="0"/>
                <a:cs typeface="Times New Roman" panose="02020603050405020304" pitchFamily="18" charset="0"/>
              </a:rPr>
              <a:t>              -Bakiye ihale bedeli için ihale alıcısına ne kadar süre verildiğine,</a:t>
            </a:r>
          </a:p>
          <a:p>
            <a:pPr algn="just"/>
            <a:r>
              <a:rPr lang="tr-TR" dirty="0">
                <a:latin typeface="Times New Roman" panose="02020603050405020304" pitchFamily="18" charset="0"/>
                <a:cs typeface="Times New Roman" panose="02020603050405020304" pitchFamily="18" charset="0"/>
              </a:rPr>
              <a:t>              -KDV, Tellaliye, Damga Vergisi yatırılacaksa bunlar için ne kadar süre verildiğine, -bu sürenin ihalenin kesinleşmesini </a:t>
            </a:r>
            <a:r>
              <a:rPr lang="tr-TR" dirty="0" smtClean="0">
                <a:latin typeface="Times New Roman" panose="02020603050405020304" pitchFamily="18" charset="0"/>
                <a:cs typeface="Times New Roman" panose="02020603050405020304" pitchFamily="18" charset="0"/>
              </a:rPr>
              <a:t>müteakip ….gün </a:t>
            </a:r>
            <a:r>
              <a:rPr lang="tr-TR" dirty="0">
                <a:latin typeface="Times New Roman" panose="02020603050405020304" pitchFamily="18" charset="0"/>
                <a:cs typeface="Times New Roman" panose="02020603050405020304" pitchFamily="18" charset="0"/>
              </a:rPr>
              <a:t>şeklinde olmasına özen gösterilmelidir.</a:t>
            </a: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119594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fade">
                                      <p:cBhvr>
                                        <p:cTn id="25" dur="500"/>
                                        <p:tgtEl>
                                          <p:spTgt spid="2">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fade">
                                      <p:cBhvr>
                                        <p:cTn id="28" dur="500"/>
                                        <p:tgtEl>
                                          <p:spTgt spid="2">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Effect transition="in" filter="fade">
                                      <p:cBhvr>
                                        <p:cTn id="31" dur="500"/>
                                        <p:tgtEl>
                                          <p:spTgt spid="2">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
                                            <p:txEl>
                                              <p:pRg st="10" end="10"/>
                                            </p:txEl>
                                          </p:spTgt>
                                        </p:tgtEl>
                                        <p:attrNameLst>
                                          <p:attrName>style.visibility</p:attrName>
                                        </p:attrNameLst>
                                      </p:cBhvr>
                                      <p:to>
                                        <p:strVal val="visible"/>
                                      </p:to>
                                    </p:set>
                                    <p:animEffect transition="in" filter="fade">
                                      <p:cBhvr>
                                        <p:cTn id="34" dur="500"/>
                                        <p:tgtEl>
                                          <p:spTgt spid="2">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2">
                                            <p:txEl>
                                              <p:pRg st="11" end="11"/>
                                            </p:txEl>
                                          </p:spTgt>
                                        </p:tgtEl>
                                        <p:attrNameLst>
                                          <p:attrName>style.visibility</p:attrName>
                                        </p:attrNameLst>
                                      </p:cBhvr>
                                      <p:to>
                                        <p:strVal val="visible"/>
                                      </p:to>
                                    </p:set>
                                    <p:animEffect transition="in" filter="fade">
                                      <p:cBhvr>
                                        <p:cTn id="37" dur="500"/>
                                        <p:tgtEl>
                                          <p:spTgt spid="2">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2">
                                            <p:txEl>
                                              <p:pRg st="12" end="12"/>
                                            </p:txEl>
                                          </p:spTgt>
                                        </p:tgtEl>
                                        <p:attrNameLst>
                                          <p:attrName>style.visibility</p:attrName>
                                        </p:attrNameLst>
                                      </p:cBhvr>
                                      <p:to>
                                        <p:strVal val="visible"/>
                                      </p:to>
                                    </p:set>
                                    <p:animEffect transition="in" filter="fade">
                                      <p:cBhvr>
                                        <p:cTn id="40" dur="500"/>
                                        <p:tgtEl>
                                          <p:spTgt spid="2">
                                            <p:txEl>
                                              <p:pRg st="12" end="12"/>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animEffect transition="in" filter="fade">
                                      <p:cBhvr>
                                        <p:cTn id="43" dur="500"/>
                                        <p:tgtEl>
                                          <p:spTgt spid="2">
                                            <p:txEl>
                                              <p:pRg st="13" end="13"/>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2">
                                            <p:txEl>
                                              <p:pRg st="14" end="14"/>
                                            </p:txEl>
                                          </p:spTgt>
                                        </p:tgtEl>
                                        <p:attrNameLst>
                                          <p:attrName>style.visibility</p:attrName>
                                        </p:attrNameLst>
                                      </p:cBhvr>
                                      <p:to>
                                        <p:strVal val="visible"/>
                                      </p:to>
                                    </p:set>
                                    <p:animEffect transition="in" filter="fade">
                                      <p:cBhvr>
                                        <p:cTn id="46" dur="500"/>
                                        <p:tgtEl>
                                          <p:spTgt spid="2">
                                            <p:txEl>
                                              <p:pRg st="14" end="14"/>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2">
                                            <p:txEl>
                                              <p:pRg st="15" end="15"/>
                                            </p:txEl>
                                          </p:spTgt>
                                        </p:tgtEl>
                                        <p:attrNameLst>
                                          <p:attrName>style.visibility</p:attrName>
                                        </p:attrNameLst>
                                      </p:cBhvr>
                                      <p:to>
                                        <p:strVal val="visible"/>
                                      </p:to>
                                    </p:set>
                                    <p:animEffect transition="in" filter="fade">
                                      <p:cBhvr>
                                        <p:cTn id="49" dur="500"/>
                                        <p:tgtEl>
                                          <p:spTgt spid="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382482" y="188640"/>
            <a:ext cx="8437989" cy="5444802"/>
          </a:xfrm>
        </p:spPr>
        <p:txBody>
          <a:bodyPr/>
          <a:lstStyle/>
          <a:p>
            <a:pPr algn="just"/>
            <a:r>
              <a:rPr lang="tr-TR" b="1" u="sng" dirty="0" smtClean="0">
                <a:latin typeface="Times New Roman" panose="02020603050405020304" pitchFamily="18" charset="0"/>
                <a:cs typeface="Times New Roman" panose="02020603050405020304" pitchFamily="18" charset="0"/>
              </a:rPr>
              <a:t>Harçlar ile ilgili hatırlatmalar;</a:t>
            </a:r>
          </a:p>
          <a:p>
            <a:pPr algn="just"/>
            <a:endParaRPr lang="tr-TR" b="1" u="sng"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 Takibi olmadan ipotek alacaklısına ödeme yapılacaksa, %2,7 oranında tahsil harcı, %2  oranında cezaevi harcı tahsil edilir. H.K. eki 1.Sayılı Tarife </a:t>
            </a:r>
            <a:r>
              <a:rPr lang="tr-TR" b="1" dirty="0" smtClean="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Takip talebi bulunmayan alacaklılara İcra ve </a:t>
            </a:r>
            <a:r>
              <a:rPr lang="tr-TR" b="1" dirty="0" smtClean="0">
                <a:latin typeface="Times New Roman" panose="02020603050405020304" pitchFamily="18" charset="0"/>
                <a:cs typeface="Times New Roman" panose="02020603050405020304" pitchFamily="18" charset="0"/>
              </a:rPr>
              <a:t>İflas </a:t>
            </a:r>
            <a:r>
              <a:rPr lang="tr-TR" b="1" dirty="0">
                <a:latin typeface="Times New Roman" panose="02020603050405020304" pitchFamily="18" charset="0"/>
                <a:cs typeface="Times New Roman" panose="02020603050405020304" pitchFamily="18" charset="0"/>
              </a:rPr>
              <a:t>Kanununun 125 inci maddesinin 3 üncü </a:t>
            </a:r>
            <a:r>
              <a:rPr lang="tr-TR" b="1" dirty="0" smtClean="0">
                <a:latin typeface="Times New Roman" panose="02020603050405020304" pitchFamily="18" charset="0"/>
                <a:cs typeface="Times New Roman" panose="02020603050405020304" pitchFamily="18" charset="0"/>
              </a:rPr>
              <a:t>fıkrası </a:t>
            </a:r>
            <a:r>
              <a:rPr lang="tr-TR" b="1" dirty="0">
                <a:latin typeface="Times New Roman" panose="02020603050405020304" pitchFamily="18" charset="0"/>
                <a:cs typeface="Times New Roman" panose="02020603050405020304" pitchFamily="18" charset="0"/>
              </a:rPr>
              <a:t>gereğince ödenen paralardan </a:t>
            </a:r>
            <a:r>
              <a:rPr lang="tr-TR" b="1" dirty="0" smtClean="0">
                <a:latin typeface="Times New Roman" panose="02020603050405020304" pitchFamily="18" charset="0"/>
                <a:cs typeface="Times New Roman" panose="02020603050405020304" pitchFamily="18" charset="0"/>
              </a:rPr>
              <a:t>yüzde 2,7»</a:t>
            </a:r>
          </a:p>
          <a:p>
            <a:pPr algn="just"/>
            <a:r>
              <a:rPr lang="tr-TR" dirty="0" smtClean="0">
                <a:latin typeface="Times New Roman" panose="02020603050405020304" pitchFamily="18" charset="0"/>
                <a:cs typeface="Times New Roman" panose="02020603050405020304" pitchFamily="18" charset="0"/>
              </a:rPr>
              <a:t>               - İcra dosyasına yatan para çekilirken baştan yatırılan peşin harç mahsup edilir. H.K. m.29/2 «</a:t>
            </a:r>
            <a:r>
              <a:rPr lang="tr-TR" b="1" dirty="0" smtClean="0">
                <a:latin typeface="Times New Roman" panose="02020603050405020304" pitchFamily="18" charset="0"/>
                <a:cs typeface="Times New Roman" panose="02020603050405020304" pitchFamily="18" charset="0"/>
              </a:rPr>
              <a:t>Peşin </a:t>
            </a:r>
            <a:r>
              <a:rPr lang="tr-TR" b="1" dirty="0">
                <a:latin typeface="Times New Roman" panose="02020603050405020304" pitchFamily="18" charset="0"/>
                <a:cs typeface="Times New Roman" panose="02020603050405020304" pitchFamily="18" charset="0"/>
              </a:rPr>
              <a:t>harçlar takip sonunda alınacak asıl borca mahsup olunur</a:t>
            </a:r>
            <a:r>
              <a:rPr lang="tr-TR" b="1" dirty="0" smtClean="0">
                <a:latin typeface="Times New Roman" panose="02020603050405020304" pitchFamily="18" charset="0"/>
                <a:cs typeface="Times New Roman" panose="02020603050405020304" pitchFamily="18" charset="0"/>
              </a:rPr>
              <a:t>.»</a:t>
            </a:r>
          </a:p>
          <a:p>
            <a:pPr algn="just"/>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               - </a:t>
            </a:r>
            <a:r>
              <a:rPr lang="tr-TR" dirty="0" smtClean="0">
                <a:latin typeface="Times New Roman" panose="02020603050405020304" pitchFamily="18" charset="0"/>
                <a:cs typeface="Times New Roman" panose="02020603050405020304" pitchFamily="18" charset="0"/>
              </a:rPr>
              <a:t>Takipten sonra işleyen faiz alacakları için yapılacak ödemelerden tahsil harcı alınmaz. H.K. m.20 «</a:t>
            </a:r>
            <a:r>
              <a:rPr lang="tr-TR" b="1" dirty="0" smtClean="0">
                <a:latin typeface="Times New Roman" panose="02020603050405020304" pitchFamily="18" charset="0"/>
                <a:cs typeface="Times New Roman" panose="02020603050405020304" pitchFamily="18" charset="0"/>
              </a:rPr>
              <a:t>İcra </a:t>
            </a:r>
            <a:r>
              <a:rPr lang="tr-TR" b="1" dirty="0">
                <a:latin typeface="Times New Roman" panose="02020603050405020304" pitchFamily="18" charset="0"/>
                <a:cs typeface="Times New Roman" panose="02020603050405020304" pitchFamily="18" charset="0"/>
              </a:rPr>
              <a:t>takiplerinde takipten sonra </a:t>
            </a:r>
            <a:r>
              <a:rPr lang="tr-TR" b="1" dirty="0" smtClean="0">
                <a:latin typeface="Times New Roman" panose="02020603050405020304" pitchFamily="18" charset="0"/>
                <a:cs typeface="Times New Roman" panose="02020603050405020304" pitchFamily="18" charset="0"/>
              </a:rPr>
              <a:t>işleyecek </a:t>
            </a:r>
            <a:r>
              <a:rPr lang="tr-TR" b="1" dirty="0">
                <a:latin typeface="Times New Roman" panose="02020603050405020304" pitchFamily="18" charset="0"/>
                <a:cs typeface="Times New Roman" panose="02020603050405020304" pitchFamily="18" charset="0"/>
              </a:rPr>
              <a:t>olan faizler, harcın hesabında nazara alınmaz</a:t>
            </a:r>
            <a:r>
              <a:rPr lang="tr-TR" b="1" dirty="0" smtClean="0">
                <a:latin typeface="Times New Roman" panose="02020603050405020304" pitchFamily="18" charset="0"/>
                <a:cs typeface="Times New Roman" panose="02020603050405020304" pitchFamily="18" charset="0"/>
              </a:rPr>
              <a:t>.»</a:t>
            </a:r>
          </a:p>
          <a:p>
            <a:pPr algn="just"/>
            <a:endParaRPr lang="tr-TR"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Öncelikli olduğu anlaşılan alacaklıya (ipotek veya 1.sırada hacizli) alacağa mahsuben ihale yapılabilir.</a:t>
            </a:r>
          </a:p>
          <a:p>
            <a:pPr marL="285750" indent="-285750" algn="just">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Taşınmaz üzerinde başkaca alacaklıların haczi veya ipoteği varsa alacaklı icra memuru sıra cetveli yapmak zorundadır. (İİK m.140)</a:t>
            </a:r>
          </a:p>
          <a:p>
            <a:pPr marL="285750" indent="-285750" algn="just">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Düzenlenen sıra cetveli neticesinde kendisine ihale yapılan alacaklının öncelikli olmadığı anlaşılırsa icra memuru alacaklıya ihale bedelini yatırması için süre verir.</a:t>
            </a:r>
          </a:p>
          <a:p>
            <a:pPr marL="285750" indent="-285750" algn="just">
              <a:buFont typeface="Wingdings" panose="05000000000000000000" pitchFamily="2" charset="2"/>
              <a:buChar char="ü"/>
            </a:pPr>
            <a:endParaRPr lang="tr-TR"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Sıra cetveli düzenlenmeden icra memuru, başka </a:t>
            </a:r>
            <a:r>
              <a:rPr lang="tr-TR" dirty="0" err="1">
                <a:latin typeface="Times New Roman" panose="02020603050405020304" pitchFamily="18" charset="0"/>
                <a:cs typeface="Times New Roman" panose="02020603050405020304" pitchFamily="18" charset="0"/>
              </a:rPr>
              <a:t>takyidatların</a:t>
            </a:r>
            <a:r>
              <a:rPr lang="tr-TR" dirty="0">
                <a:latin typeface="Times New Roman" panose="02020603050405020304" pitchFamily="18" charset="0"/>
                <a:cs typeface="Times New Roman" panose="02020603050405020304" pitchFamily="18" charset="0"/>
              </a:rPr>
              <a:t> da bulunduğu gerekçesiyle alacağa mahsuben taşınmazı alan alacaklıdan ihale bedelini yatırmasını isteyemez.</a:t>
            </a:r>
          </a:p>
          <a:p>
            <a:pPr algn="just"/>
            <a:endParaRPr lang="tr-TR" dirty="0">
              <a:latin typeface="Times New Roman" panose="02020603050405020304" pitchFamily="18" charset="0"/>
              <a:cs typeface="Times New Roman" panose="02020603050405020304" pitchFamily="18" charset="0"/>
            </a:endParaRPr>
          </a:p>
          <a:p>
            <a:pPr algn="just"/>
            <a:r>
              <a:rPr lang="tr-TR" i="1" dirty="0" smtClean="0">
                <a:latin typeface="Times New Roman" panose="02020603050405020304" pitchFamily="18" charset="0"/>
                <a:cs typeface="Times New Roman" panose="02020603050405020304" pitchFamily="18" charset="0"/>
              </a:rPr>
              <a:t>«Haciz </a:t>
            </a:r>
            <a:r>
              <a:rPr lang="tr-TR" i="1" dirty="0">
                <a:latin typeface="Times New Roman" panose="02020603050405020304" pitchFamily="18" charset="0"/>
                <a:cs typeface="Times New Roman" panose="02020603050405020304" pitchFamily="18" charset="0"/>
              </a:rPr>
              <a:t>koyduran alacaklının menkulleri ihale ile satın alması ve kendisinden önce gelen başka alacaklı bulunmaması halinde, alacağı oranında satış bedelini ödemekten kaçınabileceği, "satış bedelini, alacağına mahsup edebileceği", satışa çıkarılan menkullerin alacaklı tarafından alacağına mahsuben alınmak istenmesi ve menkuller üzerinde alıcının yaptığı takip sebebiyle koydurduğu hacizden önce konulmuş, başka haciz bulunması halinde ise ileride sıra cetveli yapılması gerekeceğinden ve henüz sıra cetveli yapılmamış olduğundan, alacaklının alacağının ihale bedelini karşılayıp karşılamadığı saptanıp, alacaklı aleyhine fark doğduğu tespit edilmeden ihale alıcısı alacaklıya ihale bedelini yatırması için süre verilmesi yönündeki icra müdürlüğü kararı doğru değildir</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(Yargıtay 12.HD., 29.02.2016, E.28529, K.5565)</a:t>
            </a:r>
            <a:endParaRPr lang="tr-TR"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algn="just"/>
            <a:endParaRPr lang="tr-TR" b="1" dirty="0">
              <a:latin typeface="Times New Roman" panose="02020603050405020304" pitchFamily="18" charset="0"/>
              <a:cs typeface="Times New Roman" panose="02020603050405020304" pitchFamily="18" charset="0"/>
            </a:endParaRPr>
          </a:p>
          <a:p>
            <a:pPr algn="just"/>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59532" y="404664"/>
            <a:ext cx="8280920" cy="584775"/>
          </a:xfrm>
          <a:prstGeom prst="rect">
            <a:avLst/>
          </a:prstGeom>
        </p:spPr>
        <p:txBody>
          <a:bodyPr wrap="square">
            <a:spAutoFit/>
          </a:bodyPr>
          <a:lstStyle/>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440419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500"/>
                                        <p:tgtEl>
                                          <p:spTgt spid="2">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fade">
                                      <p:cBhvr>
                                        <p:cTn id="37" dur="500"/>
                                        <p:tgtEl>
                                          <p:spTgt spid="2">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12" end="12"/>
                                            </p:txEl>
                                          </p:spTgt>
                                        </p:tgtEl>
                                        <p:attrNameLst>
                                          <p:attrName>style.visibility</p:attrName>
                                        </p:attrNameLst>
                                      </p:cBhvr>
                                      <p:to>
                                        <p:strVal val="visible"/>
                                      </p:to>
                                    </p:set>
                                    <p:animEffect transition="in" filter="fade">
                                      <p:cBhvr>
                                        <p:cTn id="42" dur="500"/>
                                        <p:tgtEl>
                                          <p:spTgt spid="2">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14" end="14"/>
                                            </p:txEl>
                                          </p:spTgt>
                                        </p:tgtEl>
                                        <p:attrNameLst>
                                          <p:attrName>style.visibility</p:attrName>
                                        </p:attrNameLst>
                                      </p:cBhvr>
                                      <p:to>
                                        <p:strVal val="visible"/>
                                      </p:to>
                                    </p:set>
                                    <p:animEffect transition="in" filter="fade">
                                      <p:cBhvr>
                                        <p:cTn id="47" dur="5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503548" y="1268760"/>
            <a:ext cx="7920880" cy="4708981"/>
          </a:xfrm>
          <a:prstGeom prst="rect">
            <a:avLst/>
          </a:prstGeom>
        </p:spPr>
        <p:txBody>
          <a:bodyPr wrap="square">
            <a:spAutoFit/>
          </a:bodyPr>
          <a:lstStyle/>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Sıra cetveli düzenlenmeden icra memuru, başka </a:t>
            </a:r>
            <a:r>
              <a:rPr lang="tr-TR" sz="1400" dirty="0" err="1" smtClean="0">
                <a:latin typeface="Times New Roman" panose="02020603050405020304" pitchFamily="18" charset="0"/>
                <a:cs typeface="Times New Roman" panose="02020603050405020304" pitchFamily="18" charset="0"/>
              </a:rPr>
              <a:t>takyidatların</a:t>
            </a:r>
            <a:r>
              <a:rPr lang="tr-TR" sz="1400" dirty="0" smtClean="0">
                <a:latin typeface="Times New Roman" panose="02020603050405020304" pitchFamily="18" charset="0"/>
                <a:cs typeface="Times New Roman" panose="02020603050405020304" pitchFamily="18" charset="0"/>
              </a:rPr>
              <a:t> da bulunduğu gerekçesiyle alacağa mahsuben taşınmazı alan alacaklıdan ihale bedelini yatırmasını isteyemez. (Yargıtay 12.HD., 24.03.2015, E.32102, K.6955</a:t>
            </a:r>
            <a:r>
              <a:rPr lang="tr-TR" sz="1400" dirty="0">
                <a:latin typeface="Times New Roman" panose="02020603050405020304" pitchFamily="18" charset="0"/>
                <a:cs typeface="Times New Roman" panose="02020603050405020304" pitchFamily="18" charset="0"/>
              </a:rPr>
              <a:t>) </a:t>
            </a: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Sıra </a:t>
            </a:r>
            <a:r>
              <a:rPr lang="tr-TR" sz="1400" dirty="0">
                <a:latin typeface="Times New Roman" panose="02020603050405020304" pitchFamily="18" charset="0"/>
                <a:cs typeface="Times New Roman" panose="02020603050405020304" pitchFamily="18" charset="0"/>
              </a:rPr>
              <a:t>cetveline genel mahkemede itiraz davası açıp kazanan alacaklı doğrudan – kendisi hangi sırada olursa olsun- sırasına itiraz ettiği alacaklının yerine geçer.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Birden fazla alacaklı genel mahkemede sıra cetveline itiraz ederse, bu alacaklılar sıralarına ve dava açma tarihlerine bakılmaksızın sırasına itiraz edilen alacaklıya düşen payı </a:t>
            </a:r>
            <a:r>
              <a:rPr lang="tr-TR" sz="1400" dirty="0" err="1">
                <a:latin typeface="Times New Roman" panose="02020603050405020304" pitchFamily="18" charset="0"/>
                <a:cs typeface="Times New Roman" panose="02020603050405020304" pitchFamily="18" charset="0"/>
              </a:rPr>
              <a:t>garameten</a:t>
            </a:r>
            <a:r>
              <a:rPr lang="tr-TR" sz="1400" dirty="0">
                <a:latin typeface="Times New Roman" panose="02020603050405020304" pitchFamily="18" charset="0"/>
                <a:cs typeface="Times New Roman" panose="02020603050405020304" pitchFamily="18" charset="0"/>
              </a:rPr>
              <a:t> paylaşılırlar. (Yargıtay 23.HD., 15.03.2012, E.4289, K.5859</a:t>
            </a:r>
            <a:r>
              <a:rPr lang="tr-TR" sz="1400" dirty="0" smtClean="0">
                <a:latin typeface="Times New Roman" panose="02020603050405020304" pitchFamily="18" charset="0"/>
                <a:cs typeface="Times New Roman" panose="02020603050405020304" pitchFamily="18" charset="0"/>
              </a:rPr>
              <a:t>)</a:t>
            </a:r>
          </a:p>
          <a:p>
            <a:pPr algn="just"/>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İcra taşınmazın verimli çalışması için ihalenin feshi davası devam ederken gerekli tedbirleri alabilir. Bu tedbirler arasında taşınmazın ihale alıcısına teslimi dahi olabilir.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İcra taşınmazın verimli çalışması için ihalenin feshi davası devam ederken gerekli tedbirleri alabilir. Bu tedbirler arasında taşınmazın ihale alıcısına teslimi dahi olabilir.</a:t>
            </a:r>
          </a:p>
          <a:p>
            <a:pPr algn="just"/>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İcra taşınmazın verimli çalışması için ihalenin feshi davası devam ederken gerekli tedbirleri alabilir. Bu tedbirler arasında taşınmazın ihale alıcısına teslimi dahi olabilir.</a:t>
            </a:r>
          </a:p>
          <a:p>
            <a:pPr algn="just"/>
            <a:endParaRPr lang="tr-TR" sz="1400" i="1" dirty="0">
              <a:latin typeface="Times New Roman" panose="02020603050405020304" pitchFamily="18" charset="0"/>
              <a:cs typeface="Times New Roman" panose="02020603050405020304" pitchFamily="18" charset="0"/>
            </a:endParaRPr>
          </a:p>
          <a:p>
            <a:pPr algn="just"/>
            <a:endParaRPr lang="tr-TR" sz="14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971703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fade">
                                      <p:cBhvr>
                                        <p:cTn id="3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539552" y="620688"/>
            <a:ext cx="7416824" cy="5444802"/>
          </a:xfrm>
        </p:spPr>
        <p:txBody>
          <a:bodyPr/>
          <a:lstStyle/>
          <a:p>
            <a:pPr marL="285750" indent="-285750" algn="just">
              <a:buFont typeface="Wingdings" pitchFamily="2" charset="2"/>
              <a:buChar char="ü"/>
            </a:pPr>
            <a:endParaRPr lang="tr-TR" dirty="0">
              <a:latin typeface="Times New Roman" panose="02020603050405020304" pitchFamily="18" charset="0"/>
              <a:cs typeface="Times New Roman" panose="02020603050405020304" pitchFamily="18" charset="0"/>
            </a:endParaRPr>
          </a:p>
          <a:p>
            <a:pPr marL="285750" indent="-285750" algn="just">
              <a:buFont typeface="Wingdings" pitchFamily="2" charset="2"/>
              <a:buChar char="ü"/>
            </a:pPr>
            <a:r>
              <a:rPr lang="tr-TR" dirty="0" smtClean="0">
                <a:latin typeface="Times New Roman" panose="02020603050405020304" pitchFamily="18" charset="0"/>
                <a:cs typeface="Times New Roman" panose="02020603050405020304" pitchFamily="18" charset="0"/>
              </a:rPr>
              <a:t>   İhalenin feshine karar verilebilmesi için İİK m.134/7 gereğince “zarar unsurunun” gerçekleşmesi gerekir. Bu bir dava koşuludur. Dolayısıyla ihaleye çıkartılan mal </a:t>
            </a:r>
            <a:r>
              <a:rPr lang="tr-TR" dirty="0" err="1" smtClean="0">
                <a:latin typeface="Times New Roman" panose="02020603050405020304" pitchFamily="18" charset="0"/>
                <a:cs typeface="Times New Roman" panose="02020603050405020304" pitchFamily="18" charset="0"/>
              </a:rPr>
              <a:t>muhammem</a:t>
            </a:r>
            <a:r>
              <a:rPr lang="tr-TR" dirty="0" smtClean="0">
                <a:latin typeface="Times New Roman" panose="02020603050405020304" pitchFamily="18" charset="0"/>
                <a:cs typeface="Times New Roman" panose="02020603050405020304" pitchFamily="18" charset="0"/>
              </a:rPr>
              <a:t> bedele yakın veya onun üzerinde satılmış ise ortada  zarar unsuru bulunmadığından ihalenin feshine karar verilemez. (İİK.m.134/7 – “İhalenin feshini şikayet yolu ile talep eden ilgili, vaki yolsuzluk neticesinde </a:t>
            </a:r>
            <a:r>
              <a:rPr lang="tr-TR" u="sng" dirty="0" smtClean="0">
                <a:latin typeface="Times New Roman" panose="02020603050405020304" pitchFamily="18" charset="0"/>
                <a:cs typeface="Times New Roman" panose="02020603050405020304" pitchFamily="18" charset="0"/>
              </a:rPr>
              <a:t>kendi menfaatlerinin </a:t>
            </a:r>
            <a:r>
              <a:rPr lang="tr-TR" u="sng" dirty="0" err="1" smtClean="0">
                <a:latin typeface="Times New Roman" panose="02020603050405020304" pitchFamily="18" charset="0"/>
                <a:cs typeface="Times New Roman" panose="02020603050405020304" pitchFamily="18" charset="0"/>
              </a:rPr>
              <a:t>muhtel</a:t>
            </a:r>
            <a:r>
              <a:rPr lang="tr-TR" u="sng" dirty="0" smtClean="0">
                <a:latin typeface="Times New Roman" panose="02020603050405020304" pitchFamily="18" charset="0"/>
                <a:cs typeface="Times New Roman" panose="02020603050405020304" pitchFamily="18" charset="0"/>
              </a:rPr>
              <a:t> olduğunu </a:t>
            </a:r>
            <a:r>
              <a:rPr lang="tr-TR" dirty="0" smtClean="0">
                <a:latin typeface="Times New Roman" panose="02020603050405020304" pitchFamily="18" charset="0"/>
                <a:cs typeface="Times New Roman" panose="02020603050405020304" pitchFamily="18" charset="0"/>
              </a:rPr>
              <a:t>ispata mecburdur.)</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(Yargıtay 12.HD., 18.04.2013, 2013/7693 E. – 2013/14984)</a:t>
            </a:r>
          </a:p>
          <a:p>
            <a:pPr algn="just"/>
            <a:endParaRPr lang="tr-TR" dirty="0" smtClean="0">
              <a:latin typeface="Times New Roman" panose="02020603050405020304" pitchFamily="18" charset="0"/>
              <a:cs typeface="Times New Roman" panose="02020603050405020304" pitchFamily="18" charset="0"/>
            </a:endParaRPr>
          </a:p>
          <a:p>
            <a:pPr marL="285750" indent="-285750" algn="just">
              <a:buFont typeface="Wingdings" pitchFamily="2" charset="2"/>
              <a:buChar char="ü"/>
            </a:pPr>
            <a:r>
              <a:rPr lang="tr-TR" dirty="0" smtClean="0">
                <a:latin typeface="Times New Roman" panose="02020603050405020304" pitchFamily="18" charset="0"/>
                <a:cs typeface="Times New Roman" panose="02020603050405020304" pitchFamily="18" charset="0"/>
              </a:rPr>
              <a:t>Kıymet takdir raporu usulüne uygun tebliğ edilmemiş ve fesin davasında taşınmazın </a:t>
            </a:r>
            <a:r>
              <a:rPr lang="tr-TR" dirty="0" err="1" smtClean="0">
                <a:latin typeface="Times New Roman" panose="02020603050405020304" pitchFamily="18" charset="0"/>
                <a:cs typeface="Times New Roman" panose="02020603050405020304" pitchFamily="18" charset="0"/>
              </a:rPr>
              <a:t>muhammem</a:t>
            </a:r>
            <a:r>
              <a:rPr lang="tr-TR" dirty="0" smtClean="0">
                <a:latin typeface="Times New Roman" panose="02020603050405020304" pitchFamily="18" charset="0"/>
                <a:cs typeface="Times New Roman" panose="02020603050405020304" pitchFamily="18" charset="0"/>
              </a:rPr>
              <a:t> bedeline yönelik bir itiraz varsa, mahkeme davada keşif ve bilirkişi incelemesi yaparak zarar unsurunun gerçekleşip gerçekleşmediğine karar verebilir. (Yargıtay 12.HD., 14.01.2016, E.32090, K.791)</a:t>
            </a:r>
          </a:p>
          <a:p>
            <a:pPr marL="285750" indent="-285750" algn="just">
              <a:buFont typeface="Wingdings" panose="05000000000000000000" pitchFamily="2" charset="2"/>
              <a:buChar char="ü"/>
              <a:defRPr/>
            </a:pPr>
            <a:endParaRPr lang="tr-TR" dirty="0" smtClean="0">
              <a:solidFill>
                <a:schemeClr val="accent2"/>
              </a:solidFill>
              <a:latin typeface="Calibri" pitchFamily="34" charset="0"/>
              <a:cs typeface="Calibri" pitchFamily="34" charset="0"/>
            </a:endParaRPr>
          </a:p>
          <a:p>
            <a:pPr marL="285750" indent="-285750" algn="just">
              <a:buFont typeface="Wingdings" pitchFamily="2" charset="2"/>
              <a:buChar char="ü"/>
            </a:pPr>
            <a:r>
              <a:rPr lang="tr-TR" dirty="0">
                <a:latin typeface="Times New Roman" panose="02020603050405020304" pitchFamily="18" charset="0"/>
                <a:cs typeface="Times New Roman" panose="02020603050405020304" pitchFamily="18" charset="0"/>
              </a:rPr>
              <a:t>İhalenin feshi davasını borçlu değil de üçüncü kişi açmışsa, ihaleni bedelinin </a:t>
            </a:r>
            <a:r>
              <a:rPr lang="tr-TR" dirty="0" err="1">
                <a:latin typeface="Times New Roman" panose="02020603050405020304" pitchFamily="18" charset="0"/>
                <a:cs typeface="Times New Roman" panose="02020603050405020304" pitchFamily="18" charset="0"/>
              </a:rPr>
              <a:t>muhammem</a:t>
            </a:r>
            <a:r>
              <a:rPr lang="tr-TR" dirty="0">
                <a:latin typeface="Times New Roman" panose="02020603050405020304" pitchFamily="18" charset="0"/>
                <a:cs typeface="Times New Roman" panose="02020603050405020304" pitchFamily="18" charset="0"/>
              </a:rPr>
              <a:t> bedelin üzerine çıkmış olması -zarar unsurunun gerçekleşmemiş olması- fesih iddiasının dinlenilmesine engel oluşturmamaktadır</a:t>
            </a:r>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Yargıtay 12.HD., 02.05.2016, E.7979, K.12780)</a:t>
            </a:r>
          </a:p>
          <a:p>
            <a:pPr marL="285750" indent="-285750" algn="just">
              <a:buFont typeface="Wingdings" pitchFamily="2" charset="2"/>
              <a:buChar char="ü"/>
            </a:pP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defRPr/>
            </a:pPr>
            <a:r>
              <a:rPr lang="tr-TR" dirty="0" smtClean="0">
                <a:latin typeface="Times New Roman" panose="02020603050405020304" pitchFamily="18" charset="0"/>
                <a:cs typeface="Times New Roman" panose="02020603050405020304" pitchFamily="18" charset="0"/>
              </a:rPr>
              <a:t>İhale </a:t>
            </a:r>
            <a:r>
              <a:rPr lang="tr-TR" dirty="0">
                <a:latin typeface="Times New Roman" panose="02020603050405020304" pitchFamily="18" charset="0"/>
                <a:cs typeface="Times New Roman" panose="02020603050405020304" pitchFamily="18" charset="0"/>
              </a:rPr>
              <a:t>alıcısı kendisine verilen süre içerisinde satış bedelini yatırmazsa icra memuru ihale kararı kaldırır (İİK m.133) ve taşınmazı yeniden satışa çıkartır. Bu ilanın ilgililere tebliğ edilmesine gerek yoktur. Gazetede satış gününden 7 gün önce yayınlanması yeterlidir</a:t>
            </a:r>
            <a:r>
              <a:rPr lang="tr-TR"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defRPr/>
            </a:pP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defRPr/>
            </a:pPr>
            <a:endParaRPr lang="tr-TR" dirty="0">
              <a:latin typeface="Times New Roman" panose="02020603050405020304" pitchFamily="18" charset="0"/>
              <a:cs typeface="Times New Roman" panose="02020603050405020304" pitchFamily="18" charset="0"/>
            </a:endParaRPr>
          </a:p>
          <a:p>
            <a:pPr algn="ctr">
              <a:defRPr/>
            </a:pPr>
            <a:endParaRPr lang="tr-TR" sz="1600" dirty="0">
              <a:solidFill>
                <a:schemeClr val="accent2"/>
              </a:solidFill>
              <a:latin typeface="Calibri" pitchFamily="34" charset="0"/>
              <a:cs typeface="Calibri" pitchFamily="34" charset="0"/>
            </a:endParaRPr>
          </a:p>
        </p:txBody>
      </p:sp>
    </p:spTree>
    <p:extLst>
      <p:ext uri="{BB962C8B-B14F-4D97-AF65-F5344CB8AC3E}">
        <p14:creationId xmlns:p14="http://schemas.microsoft.com/office/powerpoint/2010/main" val="89810674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20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539552" y="1412776"/>
            <a:ext cx="7920880" cy="3539430"/>
          </a:xfrm>
          <a:prstGeom prst="rect">
            <a:avLst/>
          </a:prstGeom>
        </p:spPr>
        <p:txBody>
          <a:bodyPr wrap="square">
            <a:spAutoFit/>
          </a:bodyPr>
          <a:lstStyle/>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İcra müdürünün ihaleyi kaldırma yetkisinin bu hal ile sınırlı olup olmadığı konusunda farklı Yargıtay kararları bulunmaktadır.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algn="just"/>
            <a:r>
              <a:rPr lang="tr-TR" sz="1400" i="1" dirty="0" smtClean="0">
                <a:latin typeface="Times New Roman" panose="02020603050405020304" pitchFamily="18" charset="0"/>
                <a:cs typeface="Times New Roman" panose="02020603050405020304" pitchFamily="18" charset="0"/>
              </a:rPr>
              <a:t>	«İcra </a:t>
            </a:r>
            <a:r>
              <a:rPr lang="tr-TR" sz="1400" i="1" dirty="0">
                <a:latin typeface="Times New Roman" panose="02020603050405020304" pitchFamily="18" charset="0"/>
                <a:cs typeface="Times New Roman" panose="02020603050405020304" pitchFamily="18" charset="0"/>
              </a:rPr>
              <a:t>Müdürü ancak İİK’ </a:t>
            </a:r>
            <a:r>
              <a:rPr lang="tr-TR" sz="1400" i="1" dirty="0" err="1">
                <a:latin typeface="Times New Roman" panose="02020603050405020304" pitchFamily="18" charset="0"/>
                <a:cs typeface="Times New Roman" panose="02020603050405020304" pitchFamily="18" charset="0"/>
              </a:rPr>
              <a:t>nun</a:t>
            </a:r>
            <a:r>
              <a:rPr lang="tr-TR" sz="1400" i="1" dirty="0">
                <a:latin typeface="Times New Roman" panose="02020603050405020304" pitchFamily="18" charset="0"/>
                <a:cs typeface="Times New Roman" panose="02020603050405020304" pitchFamily="18" charset="0"/>
              </a:rPr>
              <a:t> 133. maddesinde belirtilen koşulun </a:t>
            </a:r>
            <a:r>
              <a:rPr lang="tr-TR" sz="1400" i="1" dirty="0" smtClean="0">
                <a:latin typeface="Times New Roman" panose="02020603050405020304" pitchFamily="18" charset="0"/>
                <a:cs typeface="Times New Roman" panose="02020603050405020304" pitchFamily="18" charset="0"/>
              </a:rPr>
              <a:t>gerçekleşmemesi </a:t>
            </a:r>
            <a:r>
              <a:rPr lang="tr-TR" sz="1400" i="1" dirty="0">
                <a:latin typeface="Times New Roman" panose="02020603050405020304" pitchFamily="18" charset="0"/>
                <a:cs typeface="Times New Roman" panose="02020603050405020304" pitchFamily="18" charset="0"/>
              </a:rPr>
              <a:t>halinde ihaleyi kaldırır. Bir başka anlatımla icra müdürünün ihaleyi kaldırma yetkisi 133. madde ile sınırlıdır. Bunun dışında borçluya yapılan tebligatın usulsüz olup olmadığının inceleme yetkisi yoktur. Satış ilanının tebliğ edilmemiş olması veya usulsüz tebliğ edilmiş bulunması, ancak ilgilisi tarafından İcra mahkemesine açılacak ihalenin feshi davasında incelenir</a:t>
            </a:r>
            <a:r>
              <a:rPr lang="tr-TR" sz="1400" i="1" dirty="0" smtClean="0">
                <a:latin typeface="Times New Roman" panose="02020603050405020304" pitchFamily="18" charset="0"/>
                <a:cs typeface="Times New Roman" panose="02020603050405020304" pitchFamily="18" charset="0"/>
              </a:rPr>
              <a:t>.»</a:t>
            </a:r>
            <a:r>
              <a:rPr lang="tr-TR" sz="1400" i="1"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(Yargıtay 12.HD., 05.03.2012, E.20837, K.6111)</a:t>
            </a:r>
          </a:p>
          <a:p>
            <a:pPr algn="just"/>
            <a:endParaRPr lang="tr-TR" sz="1400" i="1" dirty="0">
              <a:latin typeface="Times New Roman" panose="02020603050405020304" pitchFamily="18" charset="0"/>
              <a:cs typeface="Times New Roman" panose="02020603050405020304" pitchFamily="18" charset="0"/>
            </a:endParaRPr>
          </a:p>
          <a:p>
            <a:pPr algn="just"/>
            <a:r>
              <a:rPr lang="tr-TR" sz="1400" i="1" dirty="0" smtClean="0">
                <a:latin typeface="Times New Roman" panose="02020603050405020304" pitchFamily="18" charset="0"/>
                <a:cs typeface="Times New Roman" panose="02020603050405020304" pitchFamily="18" charset="0"/>
              </a:rPr>
              <a:t>	«</a:t>
            </a:r>
            <a:r>
              <a:rPr lang="tr-TR" sz="1400" i="1" dirty="0">
                <a:latin typeface="Times New Roman" panose="02020603050405020304" pitchFamily="18" charset="0"/>
                <a:cs typeface="Times New Roman" panose="02020603050405020304" pitchFamily="18" charset="0"/>
              </a:rPr>
              <a:t>Adreste bulunmama nedeni tevsik edilmeden yapılan tebligat </a:t>
            </a:r>
            <a:r>
              <a:rPr lang="tr-TR" sz="1400" i="1" dirty="0" err="1">
                <a:latin typeface="Times New Roman" panose="02020603050405020304" pitchFamily="18" charset="0"/>
                <a:cs typeface="Times New Roman" panose="02020603050405020304" pitchFamily="18" charset="0"/>
              </a:rPr>
              <a:t>Tebligat</a:t>
            </a:r>
            <a:r>
              <a:rPr lang="tr-TR" sz="1400" i="1" dirty="0">
                <a:latin typeface="Times New Roman" panose="02020603050405020304" pitchFamily="18" charset="0"/>
                <a:cs typeface="Times New Roman" panose="02020603050405020304" pitchFamily="18" charset="0"/>
              </a:rPr>
              <a:t> Yasasının 21. maddesine aykırıdır. İcra Dosyasında mevcut tebligat bu açıklamalar ışığında incelendiğinde davacının adreste bulunmama nedeninin tevsik edilmediği, dolayısıyla tebligatın Tebligat Yasası 21. maddeye aykırı olduğu görülmektedir. İcra Müdürü tebligatın Tebligat Yasası hükümlerine uygun olarak tebliğ edilip edilmediğini denetlemekle yükümlüdür</a:t>
            </a:r>
            <a:r>
              <a:rPr lang="tr-TR" sz="1400" i="1"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(Yargıtay 4.HD., 16.01.2003, E. 8860,K.344)</a:t>
            </a:r>
            <a:endParaRPr lang="tr-TR"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408544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611560" y="1556792"/>
            <a:ext cx="7848872" cy="4001095"/>
          </a:xfrm>
          <a:prstGeom prst="rect">
            <a:avLst/>
          </a:prstGeom>
        </p:spPr>
        <p:txBody>
          <a:bodyPr wrap="square">
            <a:spAutoFit/>
          </a:bodyPr>
          <a:lstStyle/>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İhaleden sonra borcun ödenmesi – ihalenin kesinleşmesinden önce dahi- ihalenin feshi nedeni değildir. (Yargıtay 12 HD., 01.11.2012, E.16982, K.31153)</a:t>
            </a:r>
          </a:p>
          <a:p>
            <a:pPr marL="285750" indent="-285750" algn="just">
              <a:buFont typeface="Wingdings" panose="05000000000000000000" pitchFamily="2" charset="2"/>
              <a:buChar char="ü"/>
            </a:pP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Kıymet takdiri aşamasındaki eksikler veya hatalar, rapor kesinleşmiş olsa dahi  sonradan ihalenin feshi sebebi yapılabilir. </a:t>
            </a:r>
            <a:r>
              <a:rPr lang="tr-TR" sz="1400" dirty="0" smtClean="0">
                <a:latin typeface="Times New Roman" panose="02020603050405020304" pitchFamily="18" charset="0"/>
                <a:cs typeface="Times New Roman" panose="02020603050405020304" pitchFamily="18" charset="0"/>
              </a:rPr>
              <a:t>(</a:t>
            </a:r>
            <a:r>
              <a:rPr lang="tr-TR" sz="1400" dirty="0">
                <a:latin typeface="Times New Roman" panose="02020603050405020304" pitchFamily="18" charset="0"/>
                <a:cs typeface="Times New Roman" panose="02020603050405020304" pitchFamily="18" charset="0"/>
              </a:rPr>
              <a:t>Yargıtay 12.HD., 28.02.2013, E.320, K.6656)</a:t>
            </a:r>
          </a:p>
          <a:p>
            <a:pPr marL="285750" indent="-285750" algn="just">
              <a:buFont typeface="Wingdings" panose="05000000000000000000" pitchFamily="2" charset="2"/>
              <a:buChar char="ü"/>
            </a:pP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Bununla birlikte ayrık kararlar da vardır. Ayrık kararlar genelde kıymet takdir raporunun usulüne uygun olarak tebliğ edilmiş olmasına rağmen itiraz edilmemiş olduğu, rapora icra mahkemesinde yapılan itirazın yasal süre içerisinde gerekli masrafların yatırılmamış olması nedeniyle reddedildiği veya ortada zarar unsurunun bulunmadığı durumlara ilişkindir</a:t>
            </a:r>
            <a:r>
              <a:rPr lang="tr-TR" sz="1400" dirty="0" smtClean="0">
                <a:latin typeface="Times New Roman" panose="02020603050405020304" pitchFamily="18" charset="0"/>
                <a:cs typeface="Times New Roman" panose="02020603050405020304" pitchFamily="18" charset="0"/>
              </a:rPr>
              <a:t>.</a:t>
            </a:r>
            <a:r>
              <a:rPr lang="tr-TR" sz="1400" i="1"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(Yargıtay 12.HD., 29.01.2015, E.34765, K.2224)</a:t>
            </a:r>
          </a:p>
          <a:p>
            <a:pPr marL="285750" indent="-285750" algn="just">
              <a:buFont typeface="Wingdings" panose="05000000000000000000" pitchFamily="2" charset="2"/>
              <a:buChar char="ü"/>
            </a:pP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Yargıtay </a:t>
            </a:r>
            <a:r>
              <a:rPr lang="tr-TR" sz="1400" dirty="0">
                <a:latin typeface="Times New Roman" panose="02020603050405020304" pitchFamily="18" charset="0"/>
                <a:cs typeface="Times New Roman" panose="02020603050405020304" pitchFamily="18" charset="0"/>
              </a:rPr>
              <a:t>özellikle ortada zarar unsuru yoksa, yani taşınmaz değerinin üzerinde satılmış ise bir takım eksiklikleri göz ardı edebilmektedir. Bu nedenle, satışa hazırlık aşamasında fark edilen hataların ileride ihalenin feshine neden olmasından endişe ediliyor, ancak satışın durdurulup bu eksikliklerin tamamlanması da arzu edilmiyorsa, ihalenin </a:t>
            </a:r>
            <a:r>
              <a:rPr lang="tr-TR" sz="1400" dirty="0" err="1">
                <a:latin typeface="Times New Roman" panose="02020603050405020304" pitchFamily="18" charset="0"/>
                <a:cs typeface="Times New Roman" panose="02020603050405020304" pitchFamily="18" charset="0"/>
              </a:rPr>
              <a:t>muhammem</a:t>
            </a:r>
            <a:r>
              <a:rPr lang="tr-TR" sz="1400" dirty="0">
                <a:latin typeface="Times New Roman" panose="02020603050405020304" pitchFamily="18" charset="0"/>
                <a:cs typeface="Times New Roman" panose="02020603050405020304" pitchFamily="18" charset="0"/>
              </a:rPr>
              <a:t> bedel üzerinden gerçekleşmesine çalışılması ve bu suretle dava koşulu olan zarar unsurunun oluşmamasının sağlanması değerlendirilebilir.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778825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539552" y="1340768"/>
            <a:ext cx="8208912" cy="4739759"/>
          </a:xfrm>
          <a:prstGeom prst="rect">
            <a:avLst/>
          </a:prstGeom>
        </p:spPr>
        <p:txBody>
          <a:bodyPr wrap="square">
            <a:spAutoFit/>
          </a:bodyPr>
          <a:lstStyle/>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Yargıtay bir kısım kararlarında, kıymet takdir raporu usulüne uygun tebliğ edilmemiş olmasına rağmen satış ilanının ilgiliye usulüne uygun olarak tebliğ edildiğini, ilgilinin kendisine tebliğ edilen bu satış ilanı ile taşınmazın kıymet takdirine ilişkin hususlara vakıf olduğunu, tebliğden itibaren 7 gün içinde buna herhangi bir itirazının bulunmadığını, bu sebeple de ihaleden sonra kıymet takdirine ilişkin hususları ihalenin feshi sebebi olarak ileri süremeyeceği kabul etmektedir. (Yargıtay 12.HD., 14.07.2011,E.34096, K.15724)</a:t>
            </a:r>
          </a:p>
          <a:p>
            <a:pPr algn="just"/>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Borçlu taşınmazın değerinin düşük belirlendiği gerekçesiyle kıymet takdir raporuna itiraz etmiş, icra mahkemesi tarafından düzenlenen raporda ise daha düşük bir bedel belirlenmiş ise  taşınmaz hangi bedel üzerinden satışa çıkartılacağı uygulamada tereddüt uyandırmaktadır. Yargıtay’ın konuya ilişkin görüşü böyle bir durumda icra mahkemesinin şikayeti reddetmesi ve icra müdürlüğü tarafından düzenlettirilen rapordaki değer üzerinden taşınmazın satışa çıkartılması yönündedir. </a:t>
            </a:r>
            <a:r>
              <a:rPr lang="tr-TR" sz="1400" dirty="0" smtClean="0">
                <a:latin typeface="Times New Roman" panose="02020603050405020304" pitchFamily="18" charset="0"/>
                <a:cs typeface="Times New Roman" panose="02020603050405020304" pitchFamily="18" charset="0"/>
              </a:rPr>
              <a:t>(</a:t>
            </a:r>
            <a:r>
              <a:rPr lang="tr-TR" sz="1400" dirty="0">
                <a:latin typeface="Times New Roman" panose="02020603050405020304" pitchFamily="18" charset="0"/>
                <a:cs typeface="Times New Roman" panose="02020603050405020304" pitchFamily="18" charset="0"/>
              </a:rPr>
              <a:t>Yargıtay 12.HD., 11.02.2014, E.35958, K.3330</a:t>
            </a:r>
            <a:r>
              <a:rPr lang="tr-TR" sz="1400" dirty="0" smtClean="0">
                <a:latin typeface="Times New Roman" panose="02020603050405020304" pitchFamily="18" charset="0"/>
                <a:cs typeface="Times New Roman" panose="02020603050405020304" pitchFamily="18" charset="0"/>
              </a:rPr>
              <a:t>)</a:t>
            </a:r>
            <a:endParaRPr lang="tr-TR" sz="1400" i="1" dirty="0" smtClean="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defRPr/>
            </a:pPr>
            <a:r>
              <a:rPr lang="tr-TR" sz="1400" dirty="0">
                <a:latin typeface="Times New Roman" panose="02020603050405020304" pitchFamily="18" charset="0"/>
                <a:cs typeface="Times New Roman" panose="02020603050405020304" pitchFamily="18" charset="0"/>
              </a:rPr>
              <a:t>Kıymet takdir raporunun geçerlilik süresi 2 yıldır. Bu süre satış gününe göre hesaplanır, satış karar tarihine göre değil. Sürenin başlangıcı </a:t>
            </a:r>
            <a:r>
              <a:rPr lang="tr-TR" sz="1400" u="sng" dirty="0">
                <a:latin typeface="Times New Roman" panose="02020603050405020304" pitchFamily="18" charset="0"/>
                <a:cs typeface="Times New Roman" panose="02020603050405020304" pitchFamily="18" charset="0"/>
              </a:rPr>
              <a:t>rapor tarihi değil, taşınmazın fiilen görüldüğü tarihtir</a:t>
            </a:r>
            <a:r>
              <a:rPr lang="tr-TR" sz="1400" u="sng" dirty="0" smtClean="0">
                <a:latin typeface="Times New Roman" panose="02020603050405020304" pitchFamily="18" charset="0"/>
                <a:cs typeface="Times New Roman" panose="02020603050405020304" pitchFamily="18" charset="0"/>
              </a:rPr>
              <a:t>.</a:t>
            </a:r>
            <a:r>
              <a:rPr lang="tr-TR" sz="1400" dirty="0" smtClean="0">
                <a:latin typeface="Times New Roman" panose="02020603050405020304" pitchFamily="18" charset="0"/>
                <a:cs typeface="Times New Roman" panose="02020603050405020304" pitchFamily="18" charset="0"/>
              </a:rPr>
              <a:t>(</a:t>
            </a:r>
            <a:r>
              <a:rPr lang="tr-TR" sz="1400" dirty="0">
                <a:latin typeface="Times New Roman" panose="02020603050405020304" pitchFamily="18" charset="0"/>
                <a:cs typeface="Times New Roman" panose="02020603050405020304" pitchFamily="18" charset="0"/>
              </a:rPr>
              <a:t>Yargıtay 12.HD., 18.12.2012,  E.26725 E., K.38465 K.)</a:t>
            </a:r>
            <a:endParaRPr lang="tr-TR" sz="1400" i="1" dirty="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i="1" dirty="0">
              <a:latin typeface="Times New Roman" panose="02020603050405020304" pitchFamily="18" charset="0"/>
              <a:cs typeface="Times New Roman" panose="02020603050405020304" pitchFamily="18" charset="0"/>
            </a:endParaRPr>
          </a:p>
          <a:p>
            <a:pPr algn="just"/>
            <a:endParaRPr lang="tr-TR" dirty="0"/>
          </a:p>
        </p:txBody>
      </p:sp>
    </p:spTree>
    <p:extLst>
      <p:ext uri="{BB962C8B-B14F-4D97-AF65-F5344CB8AC3E}">
        <p14:creationId xmlns:p14="http://schemas.microsoft.com/office/powerpoint/2010/main" val="175530523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330068" y="836712"/>
            <a:ext cx="8280920" cy="6524863"/>
          </a:xfrm>
          <a:prstGeom prst="rect">
            <a:avLst/>
          </a:prstGeom>
        </p:spPr>
        <p:txBody>
          <a:bodyPr wrap="square">
            <a:spAutoFit/>
          </a:bodyPr>
          <a:lstStyle/>
          <a:p>
            <a:pPr marL="285750" indent="-285750" algn="just">
              <a:buFont typeface="Wingdings" panose="05000000000000000000" pitchFamily="2" charset="2"/>
              <a:buChar char="ü"/>
            </a:pP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Kural </a:t>
            </a:r>
            <a:r>
              <a:rPr lang="tr-TR" sz="1400" dirty="0">
                <a:latin typeface="Times New Roman" panose="02020603050405020304" pitchFamily="18" charset="0"/>
                <a:cs typeface="Times New Roman" panose="02020603050405020304" pitchFamily="18" charset="0"/>
              </a:rPr>
              <a:t>olarak 2 yıl geçmedikçe taşınmazın yeniden kıymet takdirinin yapılması talep edilemez. İmar durumu değişiklikleri ve doğal afet durumları hariç. (İİK m.128/a) </a:t>
            </a: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Haczin düşmesinden sonra taşınmaza yeniden haciz konulmuş ise önceki haciz için yapılmış kıymet takdir raporuna dayanılarak satış yapılamaz. -Kıymet takdir raporunun süresi dolmamış olsa dahi- (Yargıtay 12.HD.,20.01.2015, E.34097, K.1195)</a:t>
            </a: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Kıymet </a:t>
            </a:r>
            <a:r>
              <a:rPr lang="tr-TR" sz="1400" dirty="0">
                <a:latin typeface="Times New Roman" panose="02020603050405020304" pitchFamily="18" charset="0"/>
                <a:cs typeface="Times New Roman" panose="02020603050405020304" pitchFamily="18" charset="0"/>
              </a:rPr>
              <a:t>takdirine icra mahkemesinde itiraz verilmiş ve bu itiraz düzenlenen yeni bir rapora istinaden </a:t>
            </a:r>
            <a:r>
              <a:rPr lang="tr-TR" sz="1400" dirty="0" err="1">
                <a:latin typeface="Times New Roman" panose="02020603050405020304" pitchFamily="18" charset="0"/>
                <a:cs typeface="Times New Roman" panose="02020603050405020304" pitchFamily="18" charset="0"/>
              </a:rPr>
              <a:t>red</a:t>
            </a:r>
            <a:r>
              <a:rPr lang="tr-TR" sz="1400" dirty="0">
                <a:latin typeface="Times New Roman" panose="02020603050405020304" pitchFamily="18" charset="0"/>
                <a:cs typeface="Times New Roman" panose="02020603050405020304" pitchFamily="18" charset="0"/>
              </a:rPr>
              <a:t> edilmiş ise 2 yıllık süre yine de icra müdürlüğü nezdinde düzenlenen rapor tarihinden itibaren başlar. </a:t>
            </a: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İçinde teferruat niteliğinde menkuller bulunan bir taşınmazın kıymet takdiri yaptırılırken sadece tapu sicil müdürlüğüne tescil edilen teferruat niteliğindeki menkullerin değil, fiilen taşınmaz içerisinde bulunan mülkiyeti borçlu firmaya ait tüm menkullerin kıymet takdirinin yaptırılması gerekir. Çünkü bunlar da ipoteğin güvencesi altındadırlar.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İpotek resmi senedinde/teferruat listesinde yer alan </a:t>
            </a:r>
            <a:r>
              <a:rPr lang="tr-TR" sz="1400" u="sng" dirty="0" smtClean="0">
                <a:latin typeface="Times New Roman" panose="02020603050405020304" pitchFamily="18" charset="0"/>
                <a:cs typeface="Times New Roman" panose="02020603050405020304" pitchFamily="18" charset="0"/>
              </a:rPr>
              <a:t>veya fiilen taşınmazda yer alan </a:t>
            </a:r>
            <a:r>
              <a:rPr lang="tr-TR" sz="1400" dirty="0" smtClean="0">
                <a:latin typeface="Times New Roman" panose="02020603050405020304" pitchFamily="18" charset="0"/>
                <a:cs typeface="Times New Roman" panose="02020603050405020304" pitchFamily="18" charset="0"/>
              </a:rPr>
              <a:t>teferruat niteliğindeki menkul mallar üçüncü şahıslar tarafından haczedilerek muhafaza altına alınmak istendiğinde, İİK m.83/c gereğince, söz konusu menkullerin taşınmazdan ayrı olarak haczedilemeyeceği yönünde şikayet yapılarak muhafaza işlemine engel olunmalıdır. (İİK m.83/c </a:t>
            </a:r>
            <a:r>
              <a:rPr lang="tr-TR" sz="1400" b="1" dirty="0" smtClean="0">
                <a:latin typeface="Times New Roman" panose="02020603050405020304" pitchFamily="18" charset="0"/>
                <a:cs typeface="Times New Roman" panose="02020603050405020304" pitchFamily="18" charset="0"/>
              </a:rPr>
              <a:t>«</a:t>
            </a:r>
            <a:r>
              <a:rPr lang="tr-TR" sz="1400" b="1" dirty="0">
                <a:latin typeface="Times New Roman" panose="02020603050405020304" pitchFamily="18" charset="0"/>
                <a:cs typeface="Times New Roman" panose="02020603050405020304" pitchFamily="18" charset="0"/>
              </a:rPr>
              <a:t>Taşınmaz </a:t>
            </a:r>
            <a:r>
              <a:rPr lang="tr-TR" sz="1400" b="1" dirty="0" err="1">
                <a:latin typeface="Times New Roman" panose="02020603050405020304" pitchFamily="18" charset="0"/>
                <a:cs typeface="Times New Roman" panose="02020603050405020304" pitchFamily="18" charset="0"/>
              </a:rPr>
              <a:t>rehni</a:t>
            </a:r>
            <a:r>
              <a:rPr lang="tr-TR" sz="1400" b="1" dirty="0">
                <a:latin typeface="Times New Roman" panose="02020603050405020304" pitchFamily="18" charset="0"/>
                <a:cs typeface="Times New Roman" panose="02020603050405020304" pitchFamily="18" charset="0"/>
              </a:rPr>
              <a:t> ipotek akit tablosunda sayılı bulunan eklenti taşınmazdan ayrı olarak haczedilemez</a:t>
            </a:r>
            <a:r>
              <a:rPr lang="tr-TR" sz="1400" b="1" dirty="0" smtClean="0">
                <a:latin typeface="Times New Roman" panose="02020603050405020304" pitchFamily="18" charset="0"/>
                <a:cs typeface="Times New Roman" panose="02020603050405020304" pitchFamily="18" charset="0"/>
              </a:rPr>
              <a:t>.»</a:t>
            </a:r>
          </a:p>
          <a:p>
            <a:pPr algn="just"/>
            <a:endParaRPr lang="tr-TR" sz="1600" dirty="0" smtClean="0">
              <a:latin typeface="Times New Roman" panose="02020603050405020304" pitchFamily="18" charset="0"/>
              <a:cs typeface="Times New Roman" panose="02020603050405020304" pitchFamily="18" charset="0"/>
            </a:endParaRPr>
          </a:p>
          <a:p>
            <a:pPr algn="ctr">
              <a:defRPr/>
            </a:pPr>
            <a:endParaRPr lang="tr-TR" sz="1600" dirty="0">
              <a:solidFill>
                <a:schemeClr val="accent2"/>
              </a:solidFill>
              <a:latin typeface="Calibri" pitchFamily="34" charset="0"/>
              <a:cs typeface="Calibri" pitchFamily="34" charset="0"/>
            </a:endParaRPr>
          </a:p>
          <a:p>
            <a:pPr marL="285750" indent="-285750" algn="just">
              <a:buFont typeface="Wingdings" panose="05000000000000000000" pitchFamily="2" charset="2"/>
              <a:buChar char="ü"/>
            </a:pPr>
            <a:endParaRPr lang="tr-TR" sz="16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600" i="1" dirty="0">
              <a:latin typeface="Times New Roman" panose="02020603050405020304" pitchFamily="18" charset="0"/>
              <a:cs typeface="Times New Roman" panose="02020603050405020304" pitchFamily="18" charset="0"/>
            </a:endParaRPr>
          </a:p>
          <a:p>
            <a:pPr algn="just"/>
            <a:endParaRPr lang="tr-TR"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472171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fade">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fade">
                                      <p:cBhvr>
                                        <p:cTn id="17" dur="500"/>
                                        <p:tgtEl>
                                          <p:spTgt spid="4">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500"/>
                                        <p:tgtEl>
                                          <p:spTgt spid="4">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Effect transition="in" filter="fade">
                                      <p:cBhvr>
                                        <p:cTn id="2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755576" y="1124744"/>
            <a:ext cx="7416824" cy="5444802"/>
          </a:xfrm>
        </p:spPr>
        <p:txBody>
          <a:bodyPr/>
          <a:lstStyle/>
          <a:p>
            <a:pPr algn="just"/>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smtClean="0">
              <a:latin typeface="Times New Roman" panose="02020603050405020304" pitchFamily="18" charset="0"/>
              <a:cs typeface="Times New Roman" panose="02020603050405020304" pitchFamily="18" charset="0"/>
            </a:endParaRPr>
          </a:p>
          <a:p>
            <a:pPr algn="just">
              <a:buFont typeface="Wingdings" pitchFamily="2" charset="2"/>
              <a:buChar char="ü"/>
            </a:pPr>
            <a:endParaRPr lang="tr-TR" sz="1600" dirty="0">
              <a:latin typeface="Times New Roman" panose="02020603050405020304" pitchFamily="18" charset="0"/>
              <a:cs typeface="Times New Roman" panose="02020603050405020304" pitchFamily="18" charset="0"/>
            </a:endParaRPr>
          </a:p>
        </p:txBody>
      </p:sp>
      <p:sp>
        <p:nvSpPr>
          <p:cNvPr id="4" name="Dikdörtgen 3"/>
          <p:cNvSpPr/>
          <p:nvPr/>
        </p:nvSpPr>
        <p:spPr>
          <a:xfrm>
            <a:off x="251520" y="980728"/>
            <a:ext cx="8640960" cy="5724644"/>
          </a:xfrm>
          <a:prstGeom prst="rect">
            <a:avLst/>
          </a:prstGeom>
        </p:spPr>
        <p:txBody>
          <a:bodyPr wrap="square">
            <a:spAutoFit/>
          </a:bodyPr>
          <a:lstStyle/>
          <a:p>
            <a:pPr marL="285750" indent="-285750" algn="just">
              <a:buFont typeface="Wingdings" panose="05000000000000000000" pitchFamily="2" charset="2"/>
              <a:buChar char="ü"/>
            </a:pPr>
            <a:endParaRPr lang="tr-TR" sz="16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6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Ekonomik </a:t>
            </a:r>
            <a:r>
              <a:rPr lang="tr-TR" sz="1400" dirty="0">
                <a:latin typeface="Times New Roman" panose="02020603050405020304" pitchFamily="18" charset="0"/>
                <a:cs typeface="Times New Roman" panose="02020603050405020304" pitchFamily="18" charset="0"/>
              </a:rPr>
              <a:t>birliktelik içerisinde bulunan taşınmazların birlikte satışa çıkartılması gerekir. (Örneğin birden fazla parsele yayılmış fabrika binası, farklı bağımsız bölümlerden oluşan otel </a:t>
            </a:r>
            <a:r>
              <a:rPr lang="tr-TR" sz="1400" dirty="0" err="1">
                <a:latin typeface="Times New Roman" panose="02020603050405020304" pitchFamily="18" charset="0"/>
                <a:cs typeface="Times New Roman" panose="02020603050405020304" pitchFamily="18" charset="0"/>
              </a:rPr>
              <a:t>vs</a:t>
            </a:r>
            <a:r>
              <a:rPr lang="tr-TR" sz="1400" dirty="0">
                <a:latin typeface="Times New Roman" panose="02020603050405020304" pitchFamily="18" charset="0"/>
                <a:cs typeface="Times New Roman" panose="02020603050405020304" pitchFamily="18" charset="0"/>
              </a:rPr>
              <a:t>) Dolayısıyla, kıymet takdiri raporunda taşınmazlar arasında ekonomik birliktelik bulunup bulunmadığı mutlaka irdelenmelidir</a:t>
            </a:r>
            <a:r>
              <a:rPr lang="tr-TR" sz="1400" dirty="0" smtClean="0">
                <a:latin typeface="Times New Roman" panose="02020603050405020304" pitchFamily="18" charset="0"/>
                <a:cs typeface="Times New Roman" panose="02020603050405020304" pitchFamily="18" charset="0"/>
              </a:rPr>
              <a:t>.</a:t>
            </a:r>
          </a:p>
          <a:p>
            <a:pPr algn="just"/>
            <a:endParaRPr lang="tr-TR" sz="1400" dirty="0" smtClean="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Satışa </a:t>
            </a:r>
            <a:r>
              <a:rPr lang="tr-TR" sz="1400" dirty="0">
                <a:latin typeface="Times New Roman" panose="02020603050405020304" pitchFamily="18" charset="0"/>
                <a:cs typeface="Times New Roman" panose="02020603050405020304" pitchFamily="18" charset="0"/>
              </a:rPr>
              <a:t>çıkarılan taşınmazda eklenti niteliğinde teşvikli mal varsa icra müdürlüğü bu malların kıymetini ayrıca takdir ettirir. Satıştan önce ilgili kurumlardan bu mallar üzerindeki vergi, resim, harç gibi yükümlülükler sorulur. Satış isteyen alacaklının talebi üzerine bu mallar satış dışında tutulabileceği gibi, üzerlerindeki vergi, resim, harç gibi malın aynından kaynaklanan kamu alacakları dikkate alınarak 129 uncu madde hükümlerine göre taşınmazla birlikte ihale de edilebilir. (İİK m.128/2</a:t>
            </a:r>
            <a:r>
              <a:rPr lang="tr-TR" sz="14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algn="just"/>
            <a:endParaRPr lang="tr-TR" sz="1600" b="1" dirty="0">
              <a:latin typeface="Times New Roman" panose="02020603050405020304" pitchFamily="18" charset="0"/>
              <a:cs typeface="Times New Roman" panose="02020603050405020304" pitchFamily="18" charset="0"/>
            </a:endParaRPr>
          </a:p>
          <a:p>
            <a:pPr algn="just"/>
            <a:r>
              <a:rPr lang="tr-TR" sz="1400" i="1" dirty="0">
                <a:latin typeface="Times New Roman" panose="02020603050405020304" pitchFamily="18" charset="0"/>
                <a:cs typeface="Times New Roman" panose="02020603050405020304" pitchFamily="18" charset="0"/>
              </a:rPr>
              <a:t>«Haczedilen malların ipotek listesinde belirtilmemiş olması onun teferruat niteliğinde olup olmadığının incelenmesine engel değildir….. Şayet yapılacak inceleme sonucunda şikayete konu malın teferruat niteliğinde olduğu belirlenirse, </a:t>
            </a:r>
            <a:r>
              <a:rPr lang="tr-TR" sz="1400" i="1" dirty="0" err="1">
                <a:latin typeface="Times New Roman" panose="02020603050405020304" pitchFamily="18" charset="0"/>
                <a:cs typeface="Times New Roman" panose="02020603050405020304" pitchFamily="18" charset="0"/>
              </a:rPr>
              <a:t>İİK’in</a:t>
            </a:r>
            <a:r>
              <a:rPr lang="tr-TR" sz="1400" i="1" dirty="0">
                <a:latin typeface="Times New Roman" panose="02020603050405020304" pitchFamily="18" charset="0"/>
                <a:cs typeface="Times New Roman" panose="02020603050405020304" pitchFamily="18" charset="0"/>
              </a:rPr>
              <a:t> 83/c maddesi ve </a:t>
            </a:r>
            <a:r>
              <a:rPr lang="tr-TR" sz="1400" i="1" dirty="0" err="1">
                <a:latin typeface="Times New Roman" panose="02020603050405020304" pitchFamily="18" charset="0"/>
                <a:cs typeface="Times New Roman" panose="02020603050405020304" pitchFamily="18" charset="0"/>
              </a:rPr>
              <a:t>TMK’nın</a:t>
            </a:r>
            <a:r>
              <a:rPr lang="tr-TR" sz="1400" i="1" dirty="0">
                <a:latin typeface="Times New Roman" panose="02020603050405020304" pitchFamily="18" charset="0"/>
                <a:cs typeface="Times New Roman" panose="02020603050405020304" pitchFamily="18" charset="0"/>
              </a:rPr>
              <a:t> 862/1 maddesi uyarınca rehin kapsamında kalacağından haczi mümkün değildir.» </a:t>
            </a:r>
            <a:r>
              <a:rPr lang="tr-TR" sz="1400" dirty="0">
                <a:latin typeface="Times New Roman" panose="02020603050405020304" pitchFamily="18" charset="0"/>
                <a:cs typeface="Times New Roman" panose="02020603050405020304" pitchFamily="18" charset="0"/>
              </a:rPr>
              <a:t>(Yargıtay 12 HD., 29.09.2009, E.8522, K.17344)</a:t>
            </a:r>
            <a:endParaRPr lang="tr-TR" sz="1400" b="1" dirty="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algn="ctr">
              <a:defRPr/>
            </a:pPr>
            <a:endParaRPr lang="tr-TR" sz="1600" dirty="0">
              <a:solidFill>
                <a:schemeClr val="accent2"/>
              </a:solidFill>
              <a:latin typeface="Calibri" pitchFamily="34" charset="0"/>
              <a:cs typeface="Calibri" pitchFamily="34" charset="0"/>
            </a:endParaRPr>
          </a:p>
          <a:p>
            <a:pPr marL="285750" indent="-285750" algn="just">
              <a:buFont typeface="Wingdings" panose="05000000000000000000" pitchFamily="2" charset="2"/>
              <a:buChar char="ü"/>
            </a:pPr>
            <a:endParaRPr lang="tr-TR" sz="16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600" i="1" dirty="0">
              <a:latin typeface="Times New Roman" panose="02020603050405020304" pitchFamily="18" charset="0"/>
              <a:cs typeface="Times New Roman" panose="02020603050405020304" pitchFamily="18" charset="0"/>
            </a:endParaRPr>
          </a:p>
          <a:p>
            <a:pPr algn="just"/>
            <a:endParaRPr lang="tr-TR"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211847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fade">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28</TotalTime>
  <Words>5470</Words>
  <Application>Microsoft Office PowerPoint</Application>
  <PresentationFormat>Ekran Gösterisi (4:3)</PresentationFormat>
  <Paragraphs>392</Paragraphs>
  <Slides>32</Slides>
  <Notes>32</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Blank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Türkiye İş Bankası A.Ş.</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User</dc:creator>
  <cp:lastModifiedBy>Windows User</cp:lastModifiedBy>
  <cp:revision>25</cp:revision>
  <dcterms:created xsi:type="dcterms:W3CDTF">2015-12-08T12:21:40Z</dcterms:created>
  <dcterms:modified xsi:type="dcterms:W3CDTF">2016-08-03T07:36:17Z</dcterms:modified>
</cp:coreProperties>
</file>